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69" r:id="rId2"/>
    <p:sldId id="256" r:id="rId3"/>
    <p:sldId id="257" r:id="rId4"/>
    <p:sldId id="259" r:id="rId5"/>
    <p:sldId id="262" r:id="rId6"/>
    <p:sldId id="264" r:id="rId7"/>
    <p:sldId id="290" r:id="rId8"/>
    <p:sldId id="315" r:id="rId9"/>
    <p:sldId id="265" r:id="rId10"/>
    <p:sldId id="268" r:id="rId11"/>
    <p:sldId id="263" r:id="rId12"/>
    <p:sldId id="314" r:id="rId13"/>
    <p:sldId id="270" r:id="rId14"/>
    <p:sldId id="289" r:id="rId15"/>
    <p:sldId id="272" r:id="rId16"/>
    <p:sldId id="273" r:id="rId17"/>
    <p:sldId id="274" r:id="rId18"/>
    <p:sldId id="275" r:id="rId19"/>
    <p:sldId id="276" r:id="rId20"/>
    <p:sldId id="277" r:id="rId21"/>
    <p:sldId id="288" r:id="rId22"/>
    <p:sldId id="316" r:id="rId23"/>
    <p:sldId id="317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CA7F56-E893-4376-9E91-E92B144F55ED}">
          <p14:sldIdLst>
            <p14:sldId id="269"/>
            <p14:sldId id="256"/>
            <p14:sldId id="257"/>
            <p14:sldId id="259"/>
            <p14:sldId id="262"/>
          </p14:sldIdLst>
        </p14:section>
        <p14:section name="Untitled Section" id="{6291F185-1E72-49DC-B3FA-EF3A3936CA0A}">
          <p14:sldIdLst>
            <p14:sldId id="264"/>
            <p14:sldId id="290"/>
            <p14:sldId id="315"/>
            <p14:sldId id="265"/>
            <p14:sldId id="268"/>
            <p14:sldId id="263"/>
            <p14:sldId id="314"/>
            <p14:sldId id="270"/>
            <p14:sldId id="289"/>
            <p14:sldId id="272"/>
            <p14:sldId id="273"/>
            <p14:sldId id="274"/>
            <p14:sldId id="275"/>
            <p14:sldId id="276"/>
            <p14:sldId id="277"/>
            <p14:sldId id="288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93C"/>
    <a:srgbClr val="71A4AF"/>
    <a:srgbClr val="B2B2B2"/>
    <a:srgbClr val="000000"/>
    <a:srgbClr val="63A0CC"/>
    <a:srgbClr val="B1ADB3"/>
    <a:srgbClr val="FFFFFF"/>
    <a:srgbClr val="0C4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-81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409D8-1A89-4384-BFA2-2EB09750AF71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8F5AC-D4B4-4273-8799-C919E2D3E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10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17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87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04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08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04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17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09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6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1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82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38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7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9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6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42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3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0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67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5AC-D4B4-4273-8799-C919E2D3EB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 advClick="0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 advClick="0">
    <p:cover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notesSlide" Target="../notesSlides/notesSlide10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slide" Target="slide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notesSlide" Target="../notesSlides/notesSlide11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slide" Target="slide10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slide" Target="slide2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slide" Target="slide16.xml"/><Relationship Id="rId5" Type="http://schemas.openxmlformats.org/officeDocument/2006/relationships/slide" Target="slide1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slide" Target="slide19.xml"/><Relationship Id="rId5" Type="http://schemas.openxmlformats.org/officeDocument/2006/relationships/image" Target="../media/image25.png"/><Relationship Id="rId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slide" Target="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slide" Target="slide2.xml"/><Relationship Id="rId5" Type="http://schemas.openxmlformats.org/officeDocument/2006/relationships/slide" Target="slide1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2.xml"/><Relationship Id="rId7" Type="http://schemas.openxmlformats.org/officeDocument/2006/relationships/slide" Target="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slide" Target="slide4.xml"/><Relationship Id="rId11" Type="http://schemas.openxmlformats.org/officeDocument/2006/relationships/slide" Target="slide22.xml"/><Relationship Id="rId5" Type="http://schemas.openxmlformats.org/officeDocument/2006/relationships/slide" Target="slide3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slide" Target="slide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0.png"/><Relationship Id="rId2" Type="http://schemas.microsoft.com/office/2007/relationships/media" Target="../media/media1.mp4"/><Relationship Id="rId1" Type="http://schemas.openxmlformats.org/officeDocument/2006/relationships/tags" Target="../tags/tag23.xml"/><Relationship Id="rId6" Type="http://schemas.openxmlformats.org/officeDocument/2006/relationships/slide" Target="slide2.xml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notesSlide" Target="../notesSlides/notesSlide4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slide" Target="slide3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5.xml"/><Relationship Id="rId7" Type="http://schemas.openxmlformats.org/officeDocument/2006/relationships/slide" Target="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gif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10" Type="http://schemas.openxmlformats.org/officeDocument/2006/relationships/slide" Target="slide7.xml"/><Relationship Id="rId4" Type="http://schemas.openxmlformats.org/officeDocument/2006/relationships/image" Target="../media/image8.png"/><Relationship Id="rId9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notesSlide" Target="../notesSlides/notesSlide9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slide" Target="slide8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52583" y="3343794"/>
            <a:ext cx="6777957" cy="1200329"/>
          </a:xfrm>
          <a:prstGeom prst="rect">
            <a:avLst/>
          </a:prstGeom>
          <a:solidFill>
            <a:schemeClr val="accent2"/>
          </a:solidFill>
          <a:ln w="28575"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72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TRANSFORMASI</a:t>
            </a:r>
            <a:endParaRPr lang="en-US" sz="7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7579" y="156042"/>
            <a:ext cx="97986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Selamat</a:t>
            </a:r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datang</a:t>
            </a:r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di </a:t>
            </a:r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pembelajaran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0862" y="1164506"/>
            <a:ext cx="10196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Matematika</a:t>
            </a:r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Tingkat </a:t>
            </a:r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Lanjut</a:t>
            </a:r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Fase</a:t>
            </a:r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F</a:t>
            </a:r>
            <a:r>
              <a:rPr lang="en-US" sz="5400" b="1" cap="none" spc="0" baseline="3000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+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9241" y="2095146"/>
            <a:ext cx="2584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Kelas</a:t>
            </a:r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XI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5092" y="4796282"/>
            <a:ext cx="90380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SMA </a:t>
            </a:r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Swasta</a:t>
            </a:r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RK </a:t>
            </a:r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Bintang</a:t>
            </a:r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Timur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4129" y="5629642"/>
            <a:ext cx="5064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PematangSiantar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835047" y="5654912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3996802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5898" y="201822"/>
            <a:ext cx="106188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id-ID" sz="3200" dirty="0" smtClean="0"/>
              <a:t>			</a:t>
            </a:r>
            <a:r>
              <a:rPr lang="en-US" sz="3200" dirty="0" err="1" smtClean="0"/>
              <a:t>Translasi</a:t>
            </a:r>
            <a:r>
              <a:rPr lang="en-US" sz="3200" dirty="0" smtClean="0"/>
              <a:t> </a:t>
            </a:r>
            <a:r>
              <a:rPr lang="en-US" sz="3200" dirty="0" err="1"/>
              <a:t>titik</a:t>
            </a:r>
            <a:r>
              <a:rPr lang="en-US" sz="3200" dirty="0"/>
              <a:t> A(x, y)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menggeser</a:t>
            </a:r>
            <a:r>
              <a:rPr lang="en-US" sz="3200" dirty="0"/>
              <a:t> </a:t>
            </a:r>
            <a:r>
              <a:rPr lang="en-US" sz="3200" dirty="0" err="1" smtClean="0"/>
              <a:t>absis</a:t>
            </a:r>
            <a:r>
              <a:rPr lang="id-ID" sz="3200" dirty="0" smtClean="0"/>
              <a:t> </a:t>
            </a:r>
            <a:r>
              <a:rPr lang="en-US" sz="3200" dirty="0" smtClean="0"/>
              <a:t>x</a:t>
            </a:r>
            <a:r>
              <a:rPr lang="id-ID" sz="3200" dirty="0" smtClean="0"/>
              <a:t> </a:t>
            </a:r>
            <a:r>
              <a:rPr lang="en-US" sz="3200" dirty="0" err="1" smtClean="0"/>
              <a:t>sejauh</a:t>
            </a:r>
            <a:r>
              <a:rPr lang="en-US" sz="3200" dirty="0" smtClean="0"/>
              <a:t> a</a:t>
            </a:r>
            <a:r>
              <a:rPr lang="id-ID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/>
              <a:t>menggeser</a:t>
            </a:r>
            <a:r>
              <a:rPr lang="en-US" sz="3200" dirty="0"/>
              <a:t> </a:t>
            </a:r>
            <a:r>
              <a:rPr lang="en-US" sz="3200" dirty="0" err="1" smtClean="0"/>
              <a:t>ordinat</a:t>
            </a:r>
            <a:r>
              <a:rPr lang="en-US" sz="3200" dirty="0" smtClean="0"/>
              <a:t> y</a:t>
            </a:r>
            <a:r>
              <a:rPr lang="id-ID" sz="3200" dirty="0" smtClean="0"/>
              <a:t> </a:t>
            </a:r>
            <a:r>
              <a:rPr lang="en-US" sz="3200" dirty="0" err="1" smtClean="0"/>
              <a:t>sejauh</a:t>
            </a:r>
            <a:r>
              <a:rPr lang="en-US" sz="3200" dirty="0" smtClean="0"/>
              <a:t> </a:t>
            </a:r>
            <a:r>
              <a:rPr lang="en-US" sz="3200" dirty="0"/>
              <a:t>b</a:t>
            </a:r>
            <a:r>
              <a:rPr lang="en-US" sz="3200" dirty="0" smtClean="0"/>
              <a:t>,</a:t>
            </a:r>
            <a:r>
              <a:rPr lang="id-ID" sz="3200" dirty="0" smtClean="0"/>
              <a:t> </a:t>
            </a:r>
            <a:r>
              <a:rPr lang="en-US" sz="3200" dirty="0" err="1" smtClean="0"/>
              <a:t>sedemikian</a:t>
            </a:r>
            <a:r>
              <a:rPr lang="en-US" sz="3200" dirty="0" smtClean="0"/>
              <a:t> </a:t>
            </a:r>
            <a:r>
              <a:rPr lang="en-US" sz="3200" dirty="0" err="1"/>
              <a:t>diperoleh</a:t>
            </a:r>
            <a:r>
              <a:rPr lang="en-US" sz="3200" dirty="0"/>
              <a:t> </a:t>
            </a:r>
            <a:r>
              <a:rPr lang="en-US" sz="3200" dirty="0" err="1"/>
              <a:t>titik</a:t>
            </a:r>
            <a:r>
              <a:rPr lang="en-US" sz="3200" dirty="0"/>
              <a:t> A′(x+ a, y+ b),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notasi</a:t>
            </a:r>
            <a:r>
              <a:rPr lang="en-US" sz="3200" dirty="0"/>
              <a:t> </a:t>
            </a:r>
            <a:r>
              <a:rPr lang="en-US" sz="3200" dirty="0" err="1" smtClean="0"/>
              <a:t>dilambangkan</a:t>
            </a:r>
            <a:r>
              <a:rPr lang="en-US" sz="3200" dirty="0" smtClean="0"/>
              <a:t> </a:t>
            </a:r>
            <a:r>
              <a:rPr lang="en-US" sz="3200" dirty="0" err="1"/>
              <a:t>dengan</a:t>
            </a:r>
            <a:r>
              <a:rPr lang="en-US" sz="3200" dirty="0"/>
              <a:t>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05" y="2263925"/>
            <a:ext cx="5105056" cy="117167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1" y="2447366"/>
            <a:ext cx="5167378" cy="3972422"/>
          </a:xfrm>
          <a:prstGeom prst="rect">
            <a:avLst/>
          </a:prstGeom>
          <a:ln w="190500" cap="sq">
            <a:solidFill>
              <a:schemeClr val="tx1">
                <a:lumMod val="6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7645724" y="5747126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hlinkClick r:id="rId8" action="ppaction://hlinksldjump"/>
          </p:cNvPr>
          <p:cNvSpPr/>
          <p:nvPr/>
        </p:nvSpPr>
        <p:spPr>
          <a:xfrm>
            <a:off x="10075910" y="5692532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1520210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4076" y="50116"/>
            <a:ext cx="8362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Perhatikan translasi berikut 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70" y="3505346"/>
            <a:ext cx="2801923" cy="3075674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3086602" y="272955"/>
            <a:ext cx="4365076" cy="1932362"/>
          </a:xfrm>
          <a:prstGeom prst="wedgeRectCallout">
            <a:avLst>
              <a:gd name="adj1" fmla="val -101466"/>
              <a:gd name="adj2" fmla="val 134223"/>
            </a:avLst>
          </a:prstGeom>
          <a:ln>
            <a:solidFill>
              <a:schemeClr val="tx1">
                <a:lumMod val="75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3200" dirty="0" smtClean="0"/>
              <a:t>Bagaimana bila kita mentranslasikan sebuah bidang datar ?</a:t>
            </a:r>
            <a:endParaRPr lang="en-US" sz="3200" dirty="0"/>
          </a:p>
        </p:txBody>
      </p:sp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01" y="750607"/>
            <a:ext cx="7547212" cy="5707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77139" y="1545302"/>
            <a:ext cx="1169810" cy="83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124925" y="2226574"/>
            <a:ext cx="4615862" cy="23396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124926" y="1526082"/>
            <a:ext cx="4615862" cy="2771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 flipV="1">
            <a:off x="4790731" y="3737272"/>
            <a:ext cx="2612713" cy="2577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 flipV="1">
            <a:off x="3636000" y="3751595"/>
            <a:ext cx="2612714" cy="229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188573">
            <a:off x="5803123" y="3748691"/>
            <a:ext cx="4511020" cy="2076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188573">
            <a:off x="4559823" y="3798842"/>
            <a:ext cx="4601195" cy="1863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2188573">
            <a:off x="5829915" y="2880206"/>
            <a:ext cx="4601195" cy="1863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783307" y="961354"/>
            <a:ext cx="193846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T(12,0)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3843578" y="3307360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T(0,-7)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85065" y="3763987"/>
            <a:ext cx="1694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T(10,-</a:t>
            </a:r>
            <a:r>
              <a:rPr lang="id-ID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</a:t>
            </a:r>
            <a:r>
              <a:rPr lang="id-ID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Rectangle 23">
            <a:hlinkClick r:id="rId7" action="ppaction://hlinksldjump"/>
          </p:cNvPr>
          <p:cNvSpPr/>
          <p:nvPr/>
        </p:nvSpPr>
        <p:spPr>
          <a:xfrm>
            <a:off x="5816860" y="6058422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hlinkClick r:id="rId8" action="ppaction://hlinksldjump"/>
          </p:cNvPr>
          <p:cNvSpPr/>
          <p:nvPr/>
        </p:nvSpPr>
        <p:spPr>
          <a:xfrm>
            <a:off x="8247046" y="6003828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hlinkClick r:id="rId7" action="ppaction://hlinksldjump"/>
          </p:cNvPr>
          <p:cNvSpPr/>
          <p:nvPr/>
        </p:nvSpPr>
        <p:spPr>
          <a:xfrm>
            <a:off x="425370" y="1112373"/>
            <a:ext cx="1977362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612212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3806 0.0009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06 0.00093 L 1.04167E-6 -1.1111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62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00143 0.4064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4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40648 L 2.08333E-7 -2.59259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208 L 0.31536 0.4099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8176" y="2649071"/>
            <a:ext cx="2585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5400" dirty="0" smtClean="0"/>
              <a:t>REFLEKSI</a:t>
            </a:r>
            <a:endParaRPr lang="en-US" sz="5400" dirty="0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10075910" y="5692532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9907297" y="446079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335284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5" y="3100234"/>
            <a:ext cx="3394469" cy="28959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Oval Callout 2"/>
          <p:cNvSpPr/>
          <p:nvPr/>
        </p:nvSpPr>
        <p:spPr>
          <a:xfrm>
            <a:off x="348862" y="931115"/>
            <a:ext cx="3510444" cy="1399309"/>
          </a:xfrm>
          <a:prstGeom prst="wedgeEllipseCallout">
            <a:avLst>
              <a:gd name="adj1" fmla="val 3568"/>
              <a:gd name="adj2" fmla="val 117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Apakah setiap hari kalian </a:t>
            </a:r>
            <a:r>
              <a:rPr lang="id-ID" sz="2800" dirty="0" err="1" smtClean="0"/>
              <a:t>bercermin</a:t>
            </a:r>
            <a:r>
              <a:rPr lang="id-ID" sz="2800" dirty="0" smtClean="0"/>
              <a:t> ?</a:t>
            </a:r>
            <a:endParaRPr lang="en-US" sz="2800" dirty="0"/>
          </a:p>
        </p:txBody>
      </p:sp>
      <p:sp>
        <p:nvSpPr>
          <p:cNvPr id="4" name="Cloud Callout 3"/>
          <p:cNvSpPr/>
          <p:nvPr/>
        </p:nvSpPr>
        <p:spPr>
          <a:xfrm>
            <a:off x="6140211" y="203332"/>
            <a:ext cx="4461164" cy="2314838"/>
          </a:xfrm>
          <a:prstGeom prst="cloudCallout">
            <a:avLst>
              <a:gd name="adj1" fmla="val 9110"/>
              <a:gd name="adj2" fmla="val 154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/>
              <a:t>Apa yang terjadi jika kalian menjauh atau mendekat ke cermin ?</a:t>
            </a:r>
          </a:p>
          <a:p>
            <a:pPr algn="ctr"/>
            <a:r>
              <a:rPr lang="id-ID" sz="2000" dirty="0" smtClean="0"/>
              <a:t>Kenapa hal tersebut terjadi ?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86" y="1940249"/>
            <a:ext cx="3358708" cy="2607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00" y="4047564"/>
            <a:ext cx="4885222" cy="25048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836" y="4091758"/>
            <a:ext cx="3339079" cy="218709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Rectangle 7">
            <a:hlinkClick r:id="rId8" action="ppaction://hlinksldjump"/>
          </p:cNvPr>
          <p:cNvSpPr/>
          <p:nvPr/>
        </p:nvSpPr>
        <p:spPr>
          <a:xfrm>
            <a:off x="1147648" y="6077872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hlinkClick r:id="rId9" action="ppaction://hlinksldjump"/>
          </p:cNvPr>
          <p:cNvSpPr/>
          <p:nvPr/>
        </p:nvSpPr>
        <p:spPr>
          <a:xfrm>
            <a:off x="10085638" y="5984372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7250807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5021" y="1192323"/>
            <a:ext cx="6738768" cy="923330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 smtClean="0">
                <a:ln w="38100">
                  <a:solidFill>
                    <a:srgbClr val="0070C0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Apa itu pencerminan ?</a:t>
            </a:r>
            <a:endParaRPr lang="en-US" sz="5400" b="1" cap="none" spc="0" dirty="0">
              <a:ln w="38100">
                <a:solidFill>
                  <a:srgbClr val="0070C0"/>
                </a:solidFill>
              </a:ln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3" y="3661801"/>
            <a:ext cx="3022787" cy="28470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1892" y="2436052"/>
            <a:ext cx="79113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150000"/>
              </a:lnSpc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id-ID" sz="3200" b="1" dirty="0">
                <a:ln>
                  <a:solidFill>
                    <a:srgbClr val="33F93C"/>
                  </a:solidFill>
                </a:ln>
              </a:rPr>
              <a:t>Refleksi </a:t>
            </a:r>
            <a:r>
              <a:rPr lang="id-ID" sz="3200" b="1" dirty="0" smtClean="0">
                <a:ln>
                  <a:solidFill>
                    <a:srgbClr val="33F93C"/>
                  </a:solidFill>
                </a:ln>
              </a:rPr>
              <a:t>(pencerminan) adalah </a:t>
            </a:r>
            <a:r>
              <a:rPr lang="id-ID" sz="3200" b="1" dirty="0">
                <a:ln>
                  <a:solidFill>
                    <a:srgbClr val="33F93C"/>
                  </a:solidFill>
                </a:ln>
              </a:rPr>
              <a:t>proses mencerminkan setiap titik bangun geometri itu terhadap garis tertentu (sumbu cermin / sumbu simetri).</a:t>
            </a:r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1176832" y="5786032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10114822" y="5692532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2807245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1137920" y="6097328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6" action="ppaction://hlinksldjump"/>
          </p:cNvPr>
          <p:cNvSpPr/>
          <p:nvPr/>
        </p:nvSpPr>
        <p:spPr>
          <a:xfrm>
            <a:off x="10075910" y="6003828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339313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1137920" y="6068144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6" action="ppaction://hlinksldjump"/>
          </p:cNvPr>
          <p:cNvSpPr/>
          <p:nvPr/>
        </p:nvSpPr>
        <p:spPr>
          <a:xfrm>
            <a:off x="10075910" y="5974644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401625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0612" cy="6877981"/>
          </a:xfrm>
          <a:prstGeom prst="rect">
            <a:avLst/>
          </a:prstGeom>
        </p:spPr>
      </p:pic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698482" y="5878352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hlinkClick r:id="rId6" action="ppaction://hlinksldjump"/>
          </p:cNvPr>
          <p:cNvSpPr/>
          <p:nvPr/>
        </p:nvSpPr>
        <p:spPr>
          <a:xfrm>
            <a:off x="10231558" y="6130292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844119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641792" y="6127292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6" action="ppaction://hlinksldjump"/>
          </p:cNvPr>
          <p:cNvSpPr/>
          <p:nvPr/>
        </p:nvSpPr>
        <p:spPr>
          <a:xfrm>
            <a:off x="9579782" y="6178932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2273020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729"/>
            <a:ext cx="12192000" cy="6875739"/>
          </a:xfrm>
          <a:prstGeom prst="rect">
            <a:avLst/>
          </a:prstGeom>
        </p:spPr>
      </p:pic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816896" y="6048688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10075910" y="6169204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748893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489440" y="0"/>
            <a:ext cx="0" cy="873760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hlinkClick r:id="rId4" action="ppaction://hlinksldjump"/>
          </p:cNvPr>
          <p:cNvSpPr/>
          <p:nvPr/>
        </p:nvSpPr>
        <p:spPr>
          <a:xfrm>
            <a:off x="599924" y="1573090"/>
            <a:ext cx="351536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PETA KONSEP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401175" y="4405710"/>
            <a:ext cx="1341120" cy="412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245599" y="4802822"/>
            <a:ext cx="1375886" cy="206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997439" y="5678805"/>
            <a:ext cx="985521" cy="39687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154160" y="4647724"/>
            <a:ext cx="182880" cy="147796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218295" y="4331812"/>
            <a:ext cx="182880" cy="147796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845594" y="5581014"/>
            <a:ext cx="182880" cy="147796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1609703" y="5199697"/>
            <a:ext cx="0" cy="1658303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624182" y="4802822"/>
            <a:ext cx="985521" cy="39687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966131" y="6028848"/>
            <a:ext cx="16829" cy="1834992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843383" y="2796540"/>
            <a:ext cx="0" cy="414980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705429" y="3007360"/>
            <a:ext cx="17144" cy="385064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553575" y="4562238"/>
            <a:ext cx="1172486" cy="230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0726061" y="4562238"/>
            <a:ext cx="996512" cy="379650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109102" y="1604368"/>
            <a:ext cx="0" cy="16536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103846" y="3254931"/>
            <a:ext cx="593565" cy="104537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0135025" y="5211841"/>
            <a:ext cx="182880" cy="147796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1025502" y="1530470"/>
            <a:ext cx="182880" cy="147796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11254898" y="3203734"/>
            <a:ext cx="442513" cy="81875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1260155" y="1935637"/>
            <a:ext cx="12543" cy="1268097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1176001" y="1815463"/>
            <a:ext cx="182880" cy="147796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10742295" y="4407774"/>
            <a:ext cx="947100" cy="352107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1254898" y="5687616"/>
            <a:ext cx="16829" cy="1834992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1463612" y="5577366"/>
            <a:ext cx="12542" cy="182927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294476" y="5307214"/>
            <a:ext cx="985521" cy="396875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1995783" y="3159760"/>
            <a:ext cx="0" cy="39389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2089802" y="4479608"/>
            <a:ext cx="25998" cy="2782252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2024360" y="4356021"/>
            <a:ext cx="182880" cy="147796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1586701" y="2895360"/>
            <a:ext cx="182880" cy="147796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0604411" y="2357280"/>
            <a:ext cx="182880" cy="147796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11605733" y="2208528"/>
            <a:ext cx="233680" cy="6096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0756371" y="2465134"/>
            <a:ext cx="347475" cy="340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1536536" y="2155786"/>
            <a:ext cx="182880" cy="147796"/>
          </a:xfrm>
          <a:prstGeom prst="ellipse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5" action="ppaction://hlinksldjump"/>
          </p:cNvPr>
          <p:cNvSpPr/>
          <p:nvPr/>
        </p:nvSpPr>
        <p:spPr>
          <a:xfrm>
            <a:off x="599924" y="2623818"/>
            <a:ext cx="351536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TUJUAN PEMBELAJARAN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hlinkClick r:id="rId6" action="ppaction://hlinksldjump"/>
          </p:cNvPr>
          <p:cNvSpPr/>
          <p:nvPr/>
        </p:nvSpPr>
        <p:spPr>
          <a:xfrm>
            <a:off x="4559342" y="1654578"/>
            <a:ext cx="1601926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hlinkClick r:id="rId7" action="ppaction://hlinksldjump"/>
          </p:cNvPr>
          <p:cNvSpPr/>
          <p:nvPr/>
        </p:nvSpPr>
        <p:spPr>
          <a:xfrm>
            <a:off x="4765139" y="2742840"/>
            <a:ext cx="1601926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Kuis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917526" y="4636613"/>
            <a:ext cx="27783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50800"/>
                <a:effectLst/>
              </a:rPr>
              <a:t>Navigasi</a:t>
            </a:r>
            <a:endParaRPr lang="en-US" sz="5400" b="1" cap="none" spc="0" dirty="0">
              <a:ln w="50800"/>
              <a:effectLst/>
            </a:endParaRPr>
          </a:p>
        </p:txBody>
      </p:sp>
      <p:sp>
        <p:nvSpPr>
          <p:cNvPr id="45" name="Rectangle 44">
            <a:hlinkClick r:id="rId8" action="ppaction://hlinksldjump"/>
          </p:cNvPr>
          <p:cNvSpPr/>
          <p:nvPr/>
        </p:nvSpPr>
        <p:spPr>
          <a:xfrm>
            <a:off x="768256" y="3898800"/>
            <a:ext cx="190685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755280" y="4780800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en-US" sz="28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hlinkClick r:id="rId8" action="ppaction://hlinksldjump"/>
          </p:cNvPr>
          <p:cNvSpPr/>
          <p:nvPr/>
        </p:nvSpPr>
        <p:spPr>
          <a:xfrm>
            <a:off x="835047" y="5654912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957415" y="3915686"/>
            <a:ext cx="4717708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HALAMAN NAVIGASI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83352" y="4807414"/>
            <a:ext cx="461395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012535" y="5653750"/>
            <a:ext cx="4584767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>
            <a:hlinkClick r:id="rId8" action="ppaction://hlinksldjump"/>
          </p:cNvPr>
          <p:cNvSpPr/>
          <p:nvPr/>
        </p:nvSpPr>
        <p:spPr>
          <a:xfrm>
            <a:off x="3811714" y="436880"/>
            <a:ext cx="3536288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6501646" y="1621457"/>
            <a:ext cx="197179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TRANSLASI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hlinkClick r:id="rId10" action="ppaction://hlinksldjump"/>
          </p:cNvPr>
          <p:cNvSpPr/>
          <p:nvPr/>
        </p:nvSpPr>
        <p:spPr>
          <a:xfrm>
            <a:off x="6547039" y="2717473"/>
            <a:ext cx="1601926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Refleksi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hlinkClick r:id="rId11" action="ppaction://hlinksldjump"/>
          </p:cNvPr>
          <p:cNvSpPr/>
          <p:nvPr/>
        </p:nvSpPr>
        <p:spPr>
          <a:xfrm>
            <a:off x="8845660" y="2165735"/>
            <a:ext cx="2330341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Pembelajaran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22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cover/>
      </p:transition>
    </mc:Choice>
    <mc:Fallback xmlns="">
      <p:transition advClick="0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4059" cy="6850113"/>
          </a:xfrm>
          <a:prstGeom prst="rect">
            <a:avLst/>
          </a:prstGeom>
        </p:spPr>
      </p:pic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816896" y="6048688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6" action="ppaction://hlinksldjump"/>
          </p:cNvPr>
          <p:cNvSpPr/>
          <p:nvPr/>
        </p:nvSpPr>
        <p:spPr>
          <a:xfrm>
            <a:off x="10075910" y="6169204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351823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040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</p:cNvPr>
          <p:cNvSpPr/>
          <p:nvPr/>
        </p:nvSpPr>
        <p:spPr>
          <a:xfrm>
            <a:off x="816896" y="6038960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461941" y="26074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396455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6" action="ppaction://hlinksldjump"/>
          </p:cNvPr>
          <p:cNvSpPr/>
          <p:nvPr/>
        </p:nvSpPr>
        <p:spPr>
          <a:xfrm>
            <a:off x="461941" y="26074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WhatsApp Video 2025-04-11 at 13.08.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41120" y="716954"/>
            <a:ext cx="9985248" cy="56167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1180" y="90552"/>
            <a:ext cx="45018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0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Video </a:t>
            </a:r>
            <a:r>
              <a:rPr lang="en-US" sz="40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Pembelajaran</a:t>
            </a:r>
            <a:endParaRPr lang="en-US" sz="40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443860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 smtClean="0">
                <a:solidFill>
                  <a:srgbClr val="343944"/>
                </a:solidFill>
                <a:effectLst/>
                <a:latin typeface="Segoe UI"/>
              </a:rPr>
              <a:t>   Quiz</a:t>
            </a:r>
            <a:endParaRPr lang="en-US" sz="3000">
              <a:solidFill>
                <a:srgbClr val="343944"/>
              </a:solidFill>
              <a:effectLst/>
              <a:latin typeface="Segoe UI"/>
            </a:endParaRPr>
          </a:p>
        </p:txBody>
      </p:sp>
      <p:pic>
        <p:nvPicPr>
          <p:cNvPr id="7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 smtClean="0">
                <a:solidFill>
                  <a:srgbClr val="343944"/>
                </a:solidFill>
                <a:effectLst/>
                <a:latin typeface="Segoe UI"/>
              </a:rPr>
              <a:t>Click the </a:t>
            </a:r>
            <a:r>
              <a:rPr lang="en-US" sz="2200" b="1" smtClean="0">
                <a:solidFill>
                  <a:srgbClr val="343944"/>
                </a:solidFill>
                <a:effectLst/>
                <a:latin typeface="Segoe UI Semibold"/>
              </a:rPr>
              <a:t>Quiz</a:t>
            </a:r>
            <a:r>
              <a:rPr lang="en-US" sz="2200" smtClean="0">
                <a:solidFill>
                  <a:srgbClr val="343944"/>
                </a:solidFill>
                <a:effectLst/>
                <a:latin typeface="Segoe UI"/>
              </a:rPr>
              <a:t> button to edit this object</a:t>
            </a:r>
            <a:endParaRPr lang="en-US" sz="2200">
              <a:solidFill>
                <a:srgbClr val="343944"/>
              </a:solidFill>
              <a:effectLst/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398336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6566" y="630640"/>
            <a:ext cx="1083056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/>
              <a:t>Tujuan</a:t>
            </a:r>
            <a:r>
              <a:rPr lang="en-US" sz="2400" dirty="0" smtClean="0"/>
              <a:t> </a:t>
            </a:r>
            <a:r>
              <a:rPr lang="en-US" sz="2400" dirty="0" err="1" smtClean="0"/>
              <a:t>Pembelajaran</a:t>
            </a:r>
            <a:endParaRPr lang="id-ID" sz="2400" dirty="0" smtClean="0"/>
          </a:p>
          <a:p>
            <a:pPr algn="just"/>
            <a:endParaRPr lang="id-ID" sz="2400" dirty="0" smtClean="0"/>
          </a:p>
          <a:p>
            <a:pPr algn="just"/>
            <a:r>
              <a:rPr lang="id-ID" sz="2400" dirty="0"/>
              <a:t>	</a:t>
            </a:r>
            <a:r>
              <a:rPr lang="en-US" sz="2400" dirty="0" err="1" smtClean="0"/>
              <a:t>Setelah</a:t>
            </a:r>
            <a:r>
              <a:rPr lang="en-US" sz="2400" dirty="0" smtClean="0"/>
              <a:t> </a:t>
            </a:r>
            <a:r>
              <a:rPr lang="en-US" sz="2400" dirty="0" err="1"/>
              <a:t>mengikuti</a:t>
            </a:r>
            <a:r>
              <a:rPr lang="en-US" sz="2400" dirty="0"/>
              <a:t> </a:t>
            </a:r>
            <a:r>
              <a:rPr lang="en-US" sz="2400" dirty="0" err="1" smtClean="0"/>
              <a:t>pembelajaran</a:t>
            </a:r>
            <a:r>
              <a:rPr lang="id-ID" sz="2400" dirty="0" smtClean="0"/>
              <a:t> </a:t>
            </a:r>
            <a:r>
              <a:rPr lang="en-US" sz="2400" dirty="0" err="1" smtClean="0"/>
              <a:t>transformasi</a:t>
            </a:r>
            <a:r>
              <a:rPr lang="en-US" sz="2400" dirty="0" smtClean="0"/>
              <a:t> </a:t>
            </a:r>
            <a:r>
              <a:rPr lang="en-US" sz="2400" dirty="0" err="1"/>
              <a:t>siswa</a:t>
            </a:r>
            <a:r>
              <a:rPr lang="en-US" sz="2400" dirty="0"/>
              <a:t> </a:t>
            </a:r>
            <a:r>
              <a:rPr lang="en-US" sz="2400" dirty="0" err="1"/>
              <a:t>mampu</a:t>
            </a:r>
            <a:r>
              <a:rPr lang="en-US" sz="24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M</a:t>
            </a:r>
            <a:r>
              <a:rPr lang="en-US" sz="2400" dirty="0" err="1" smtClean="0"/>
              <a:t>emiliki</a:t>
            </a:r>
            <a:r>
              <a:rPr lang="en-US" sz="2400" dirty="0" smtClean="0"/>
              <a:t> </a:t>
            </a:r>
            <a:r>
              <a:rPr lang="en-US" sz="2400" dirty="0"/>
              <a:t>rasa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tahu</a:t>
            </a:r>
            <a:r>
              <a:rPr lang="en-US" sz="2400" dirty="0"/>
              <a:t>, </a:t>
            </a:r>
            <a:r>
              <a:rPr lang="en-US" sz="2400" dirty="0" err="1"/>
              <a:t>percaya</a:t>
            </a:r>
            <a:r>
              <a:rPr lang="en-US" sz="2400" dirty="0"/>
              <a:t> </a:t>
            </a:r>
            <a:r>
              <a:rPr lang="en-US" sz="2400" dirty="0" err="1" smtClean="0"/>
              <a:t>diri</a:t>
            </a:r>
            <a:r>
              <a:rPr lang="en-US" sz="2400" dirty="0" smtClean="0"/>
              <a:t>,</a:t>
            </a:r>
            <a:r>
              <a:rPr lang="id-ID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/>
              <a:t>ketertarikan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matematika</a:t>
            </a:r>
            <a:r>
              <a:rPr lang="en-US" sz="2400" dirty="0"/>
              <a:t> </a:t>
            </a:r>
            <a:r>
              <a:rPr lang="en-US" sz="2400" dirty="0" err="1" smtClean="0"/>
              <a:t>serta</a:t>
            </a:r>
            <a:r>
              <a:rPr lang="en-US" sz="2400" dirty="0" smtClean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rasa </a:t>
            </a:r>
            <a:r>
              <a:rPr lang="en-US" sz="2400" dirty="0" err="1"/>
              <a:t>percaya</a:t>
            </a:r>
            <a:r>
              <a:rPr lang="en-US" sz="2400" dirty="0"/>
              <a:t> </a:t>
            </a:r>
            <a:r>
              <a:rPr lang="en-US" sz="2400" dirty="0" err="1"/>
              <a:t>diri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id-ID" sz="2400" dirty="0" smtClean="0"/>
              <a:t> </a:t>
            </a:r>
            <a:r>
              <a:rPr lang="en-US" sz="2400" dirty="0" err="1" smtClean="0"/>
              <a:t>daya</a:t>
            </a:r>
            <a:r>
              <a:rPr lang="en-US" sz="2400" dirty="0" smtClean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kegunaan</a:t>
            </a:r>
            <a:r>
              <a:rPr lang="en-US" sz="2400" dirty="0"/>
              <a:t> </a:t>
            </a:r>
            <a:r>
              <a:rPr lang="en-US" sz="2400" dirty="0" err="1" smtClean="0"/>
              <a:t>matematika</a:t>
            </a:r>
            <a:r>
              <a:rPr lang="id-ID" sz="2400" dirty="0" smtClean="0"/>
              <a:t>, </a:t>
            </a:r>
            <a:r>
              <a:rPr lang="en-US" sz="2400" dirty="0" smtClean="0"/>
              <a:t>yang </a:t>
            </a:r>
            <a:r>
              <a:rPr lang="en-US" sz="2400" dirty="0" err="1"/>
              <a:t>terbentuk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 smtClean="0"/>
              <a:t>belajar</a:t>
            </a:r>
            <a:r>
              <a:rPr lang="en-US" sz="2400" dirty="0"/>
              <a:t>;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 smtClean="0"/>
              <a:t>mendeskripsikan</a:t>
            </a:r>
            <a:r>
              <a:rPr lang="en-US" sz="2400" dirty="0" smtClean="0"/>
              <a:t> </a:t>
            </a:r>
            <a:r>
              <a:rPr lang="en-US" sz="2400" dirty="0" err="1"/>
              <a:t>lokasi</a:t>
            </a:r>
            <a:r>
              <a:rPr lang="en-US" sz="2400" dirty="0"/>
              <a:t> </a:t>
            </a:r>
            <a:r>
              <a:rPr lang="en-US" sz="2400" dirty="0" err="1"/>
              <a:t>benda</a:t>
            </a:r>
            <a:r>
              <a:rPr lang="en-US" sz="2400" dirty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/>
              <a:t>koordinat</a:t>
            </a:r>
            <a:r>
              <a:rPr lang="en-US" sz="2400" dirty="0"/>
              <a:t> </a:t>
            </a:r>
            <a:r>
              <a:rPr lang="en-US" sz="2400" dirty="0" err="1"/>
              <a:t>kartesius</a:t>
            </a:r>
            <a:r>
              <a:rPr lang="en-US" sz="2400" dirty="0"/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dirty="0" smtClean="0"/>
              <a:t>m</a:t>
            </a:r>
            <a:r>
              <a:rPr lang="en-US" sz="2400" dirty="0" err="1" smtClean="0"/>
              <a:t>emahami</a:t>
            </a:r>
            <a:r>
              <a:rPr lang="en-US" sz="2400" dirty="0" smtClean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transformasi</a:t>
            </a:r>
            <a:r>
              <a:rPr lang="en-US" sz="2400" dirty="0"/>
              <a:t> </a:t>
            </a:r>
            <a:r>
              <a:rPr lang="en-US" sz="2400" dirty="0" err="1" smtClean="0"/>
              <a:t>translasi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pencerminanan</a:t>
            </a:r>
            <a:r>
              <a:rPr lang="en-US" sz="2400" dirty="0"/>
              <a:t>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</a:t>
            </a:r>
            <a:r>
              <a:rPr lang="en-US" sz="2400" dirty="0" err="1"/>
              <a:t>obyek-obyek</a:t>
            </a:r>
            <a:r>
              <a:rPr lang="en-US" sz="2400" dirty="0"/>
              <a:t> </a:t>
            </a:r>
            <a:r>
              <a:rPr lang="en-US" sz="2400" dirty="0" err="1" smtClean="0"/>
              <a:t>geometri</a:t>
            </a:r>
            <a:r>
              <a:rPr lang="en-US" sz="2400" dirty="0"/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dirty="0" smtClean="0"/>
              <a:t>m</a:t>
            </a:r>
            <a:r>
              <a:rPr lang="en-US" sz="2400" dirty="0" err="1" smtClean="0"/>
              <a:t>enyelesaikan</a:t>
            </a:r>
            <a:r>
              <a:rPr lang="en-US" sz="2400" dirty="0" smtClean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/>
              <a:t>menaksir</a:t>
            </a:r>
            <a:r>
              <a:rPr lang="en-US" sz="2400" dirty="0"/>
              <a:t> </a:t>
            </a:r>
            <a:r>
              <a:rPr lang="en-US" sz="2400" dirty="0" err="1"/>
              <a:t>besaran</a:t>
            </a:r>
            <a:r>
              <a:rPr lang="en-US" sz="2400" dirty="0"/>
              <a:t> yang </a:t>
            </a: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/>
              <a:t>diketahui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grafik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9552333" y="230182"/>
            <a:ext cx="190685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03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cover/>
      </p:transition>
    </mc:Choice>
    <mc:Fallback xmlns="">
      <p:transition advClick="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52483" y="881335"/>
            <a:ext cx="7846142" cy="5442155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020529" y="2335158"/>
            <a:ext cx="644625" cy="2376953"/>
          </a:xfrm>
          <a:prstGeom prst="round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222045" y="2374489"/>
            <a:ext cx="644626" cy="2337622"/>
          </a:xfrm>
          <a:prstGeom prst="round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958348" y="840659"/>
            <a:ext cx="0" cy="54421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940709" y="2625213"/>
            <a:ext cx="2005781" cy="1873045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958348" y="2625212"/>
            <a:ext cx="0" cy="18730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59411" y="2525652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51869" y="1111057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14999" y="5510968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746954" y="477847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37122" y="1816506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39579" y="4045972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29748" y="2546542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51869" y="329872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303770" y="329872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287796" y="4005416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303770" y="2521969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02160" y="109137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496664" y="1106125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89290" y="1833714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479457" y="2561304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96665" y="325939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89290" y="3986958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489290" y="475389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496665" y="5518352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040259" y="549746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11993" y="471211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02160" y="3996812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980038" y="3281514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962833" y="2521969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54229" y="1816505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946916" y="1144242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956749" y="1857069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946916" y="2555156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964124" y="325324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956749" y="398081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956749" y="4747742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964124" y="5512204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243918" y="1145454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253751" y="1873044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243918" y="2600634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261126" y="329872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253751" y="4026288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253751" y="479322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61126" y="5557682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694170" y="1106125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716290" y="183371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706457" y="256130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723665" y="325939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716290" y="3986957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16290" y="4753889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723665" y="551835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341553" y="109137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317590" y="183371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307757" y="256130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324965" y="325939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317590" y="3986957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317590" y="4753889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324965" y="551835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497822" y="1086464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506432" y="183371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496599" y="256130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513807" y="325939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506432" y="3986957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506432" y="4753889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513807" y="551835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33983" y="1106125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726608" y="183371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16775" y="256130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733983" y="325939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726608" y="3986957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26608" y="4753889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733983" y="551835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123153" y="3250780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144044" y="4742836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144050" y="398206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334191" y="1106125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150190" y="1106125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126227" y="1796836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132069" y="5496223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357850" y="1833712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319752" y="4742836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9303770" y="5518351"/>
            <a:ext cx="457200" cy="50144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850557" y="72956"/>
            <a:ext cx="457200" cy="50144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2241051" y="414306"/>
            <a:ext cx="2228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mulai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765691" y="3293793"/>
            <a:ext cx="457200" cy="50144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4663" y="3281514"/>
            <a:ext cx="1410315" cy="152479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id-ID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doni MT Black" panose="02070A03080606020203" pitchFamily="18" charset="0"/>
              </a:rPr>
              <a:t>+ 4</a:t>
            </a:r>
            <a:endParaRPr lang="en-US" sz="5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Bodoni MT Black" panose="02070A03080606020203" pitchFamily="18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299308" y="1256666"/>
            <a:ext cx="5502987" cy="23265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id-ID" sz="28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Aturan permainan</a:t>
            </a:r>
          </a:p>
          <a:p>
            <a:pPr algn="just"/>
            <a:r>
              <a:rPr lang="id-ID" dirty="0" smtClean="0">
                <a:latin typeface="Bodoni MT Black" panose="02070A03080606020203" pitchFamily="18" charset="0"/>
              </a:rPr>
              <a:t>1. Kartu berwarna kuning menunjukkan arah </a:t>
            </a:r>
            <a:r>
              <a:rPr lang="id-ID" dirty="0" err="1" smtClean="0">
                <a:latin typeface="Bodoni MT Black" panose="02070A03080606020203" pitchFamily="18" charset="0"/>
              </a:rPr>
              <a:t>kiri-kanan</a:t>
            </a:r>
            <a:r>
              <a:rPr lang="id-ID" dirty="0" smtClean="0">
                <a:latin typeface="Bodoni MT Black" panose="02070A03080606020203" pitchFamily="18" charset="0"/>
              </a:rPr>
              <a:t>. Positif berarti kanan, negatif berarti kiri.</a:t>
            </a:r>
            <a:endParaRPr lang="id-ID" dirty="0">
              <a:latin typeface="Bodoni MT Black" panose="02070A03080606020203" pitchFamily="18" charset="0"/>
            </a:endParaRPr>
          </a:p>
          <a:p>
            <a:pPr algn="just"/>
            <a:r>
              <a:rPr lang="id-ID" dirty="0" smtClean="0">
                <a:latin typeface="Bodoni MT Black" panose="02070A03080606020203" pitchFamily="18" charset="0"/>
              </a:rPr>
              <a:t>2. Kartu berwarna merah menunjukkan arah atas bawah. Positif berarti atas, negatif berarti bawah.</a:t>
            </a:r>
            <a:endParaRPr lang="en-US" dirty="0">
              <a:latin typeface="Bodoni MT Black" panose="02070A03080606020203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77600" y="5057435"/>
            <a:ext cx="1410315" cy="15247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 smtClean="0">
                <a:latin typeface="Bodoni MT Black" panose="02070A03080606020203" pitchFamily="18" charset="0"/>
              </a:rPr>
              <a:t>- 2</a:t>
            </a:r>
            <a:endParaRPr lang="en-US" sz="5400" dirty="0">
              <a:latin typeface="Bodoni MT Black" panose="02070A03080606020203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364737" y="4993557"/>
            <a:ext cx="1410315" cy="152479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 smtClean="0">
                <a:latin typeface="Bodoni MT Black" panose="02070A03080606020203" pitchFamily="18" charset="0"/>
              </a:rPr>
              <a:t>+ 2</a:t>
            </a:r>
            <a:endParaRPr lang="en-US" sz="5400" dirty="0">
              <a:latin typeface="Bodoni MT Black" panose="02070A03080606020203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365659" y="3168252"/>
            <a:ext cx="1410315" cy="152479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>
                <a:solidFill>
                  <a:schemeClr val="bg1">
                    <a:lumMod val="50000"/>
                    <a:lumOff val="50000"/>
                  </a:schemeClr>
                </a:solidFill>
                <a:latin typeface="Bodoni MT Black" panose="02070A03080606020203" pitchFamily="18" charset="0"/>
              </a:rPr>
              <a:t> </a:t>
            </a:r>
            <a:r>
              <a:rPr lang="id-ID" sz="54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Bodoni MT Black" panose="02070A03080606020203" pitchFamily="18" charset="0"/>
              </a:rPr>
              <a:t>- 2</a:t>
            </a:r>
            <a:endParaRPr lang="en-US" sz="5400" dirty="0">
              <a:solidFill>
                <a:schemeClr val="bg1">
                  <a:lumMod val="50000"/>
                  <a:lumOff val="50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0444964" y="2597209"/>
            <a:ext cx="103970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</a:t>
            </a:r>
            <a:endParaRPr lang="en-US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1" name="Cloud Callout 100"/>
          <p:cNvSpPr/>
          <p:nvPr/>
        </p:nvSpPr>
        <p:spPr>
          <a:xfrm>
            <a:off x="6834035" y="401687"/>
            <a:ext cx="3529158" cy="1784553"/>
          </a:xfrm>
          <a:prstGeom prst="cloudCallout">
            <a:avLst>
              <a:gd name="adj1" fmla="val 70427"/>
              <a:gd name="adj2" fmla="val 252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err="1" smtClean="0"/>
              <a:t>Kemana</a:t>
            </a:r>
            <a:r>
              <a:rPr lang="id-ID" sz="2800" dirty="0" smtClean="0"/>
              <a:t> bola akan berpindah ?</a:t>
            </a:r>
            <a:endParaRPr lang="en-US" sz="2800" dirty="0"/>
          </a:p>
        </p:txBody>
      </p:sp>
      <p:sp>
        <p:nvSpPr>
          <p:cNvPr id="106" name="Rectangle 105"/>
          <p:cNvSpPr/>
          <p:nvPr/>
        </p:nvSpPr>
        <p:spPr>
          <a:xfrm>
            <a:off x="324248" y="2516805"/>
            <a:ext cx="103970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</a:t>
            </a:r>
            <a:endParaRPr lang="en-US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7" name="Oval Callout 106"/>
          <p:cNvSpPr/>
          <p:nvPr/>
        </p:nvSpPr>
        <p:spPr>
          <a:xfrm>
            <a:off x="1363949" y="1908704"/>
            <a:ext cx="3067944" cy="2589553"/>
          </a:xfrm>
          <a:prstGeom prst="wedgeEllipseCallout">
            <a:avLst>
              <a:gd name="adj1" fmla="val -45701"/>
              <a:gd name="adj2" fmla="val -5049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err="1" smtClean="0"/>
              <a:t>Kemana</a:t>
            </a:r>
            <a:r>
              <a:rPr lang="id-ID" sz="2800" dirty="0" smtClean="0"/>
              <a:t> bola akan berpindah ?</a:t>
            </a:r>
            <a:endParaRPr lang="en-US" sz="2800" dirty="0"/>
          </a:p>
        </p:txBody>
      </p:sp>
      <p:sp>
        <p:nvSpPr>
          <p:cNvPr id="108" name="Oval 107"/>
          <p:cNvSpPr/>
          <p:nvPr/>
        </p:nvSpPr>
        <p:spPr>
          <a:xfrm>
            <a:off x="4312669" y="1764388"/>
            <a:ext cx="457200" cy="50144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261125" y="3298698"/>
            <a:ext cx="457200" cy="50144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0490773" y="2647877"/>
            <a:ext cx="103970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</a:t>
            </a:r>
            <a:endParaRPr lang="en-US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364737" y="3178528"/>
            <a:ext cx="1410315" cy="152479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Bodoni MT Black" panose="02070A03080606020203" pitchFamily="18" charset="0"/>
              </a:rPr>
              <a:t>+ 1</a:t>
            </a:r>
            <a:endParaRPr lang="en-US" sz="5400" dirty="0">
              <a:solidFill>
                <a:schemeClr val="bg1">
                  <a:lumMod val="50000"/>
                  <a:lumOff val="50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397613" y="5026726"/>
            <a:ext cx="1410315" cy="152479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 smtClean="0">
                <a:latin typeface="Bodoni MT Black" panose="02070A03080606020203" pitchFamily="18" charset="0"/>
              </a:rPr>
              <a:t>+ 2</a:t>
            </a:r>
            <a:endParaRPr lang="en-US" sz="5400" dirty="0">
              <a:latin typeface="Bodoni MT Black" panose="02070A03080606020203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14253" y="2525652"/>
            <a:ext cx="103970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</a:t>
            </a:r>
            <a:endParaRPr lang="en-US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94253" y="3250780"/>
            <a:ext cx="1410315" cy="152479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id-ID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doni MT Black" panose="02070A03080606020203" pitchFamily="18" charset="0"/>
              </a:rPr>
              <a:t>+ 2</a:t>
            </a:r>
            <a:endParaRPr lang="en-US" sz="5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Bodoni MT Black" panose="02070A03080606020203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85066" y="5084660"/>
            <a:ext cx="1410315" cy="152479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 smtClean="0">
                <a:latin typeface="Bodoni MT Black" panose="02070A03080606020203" pitchFamily="18" charset="0"/>
              </a:rPr>
              <a:t>- 2</a:t>
            </a:r>
            <a:endParaRPr lang="en-US" sz="5400" dirty="0">
              <a:latin typeface="Bodoni MT Black" panose="02070A03080606020203" pitchFamily="18" charset="0"/>
            </a:endParaRPr>
          </a:p>
        </p:txBody>
      </p:sp>
      <p:sp>
        <p:nvSpPr>
          <p:cNvPr id="121" name="Oval Callout 120"/>
          <p:cNvSpPr/>
          <p:nvPr/>
        </p:nvSpPr>
        <p:spPr>
          <a:xfrm>
            <a:off x="1333528" y="1837406"/>
            <a:ext cx="3067944" cy="2589553"/>
          </a:xfrm>
          <a:prstGeom prst="wedgeEllipseCallout">
            <a:avLst>
              <a:gd name="adj1" fmla="val -45701"/>
              <a:gd name="adj2" fmla="val -5049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err="1" smtClean="0"/>
              <a:t>Kemana</a:t>
            </a:r>
            <a:r>
              <a:rPr lang="id-ID" sz="2800" dirty="0" smtClean="0"/>
              <a:t> bola akan berpindah ?</a:t>
            </a:r>
            <a:endParaRPr lang="en-US" sz="2800" dirty="0"/>
          </a:p>
        </p:txBody>
      </p:sp>
      <p:sp>
        <p:nvSpPr>
          <p:cNvPr id="122" name="Oval 121"/>
          <p:cNvSpPr/>
          <p:nvPr/>
        </p:nvSpPr>
        <p:spPr>
          <a:xfrm>
            <a:off x="7982475" y="1840235"/>
            <a:ext cx="457200" cy="50144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972342" y="2967335"/>
            <a:ext cx="824732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80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You</a:t>
            </a:r>
            <a:r>
              <a:rPr lang="id-ID" sz="8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id-ID" sz="80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are</a:t>
            </a:r>
            <a:r>
              <a:rPr lang="id-ID" sz="8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id-ID" sz="80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</a:t>
            </a:r>
            <a:r>
              <a:rPr lang="id-ID" sz="8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id-ID" sz="80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winner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51749" y="-217709"/>
            <a:ext cx="5254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Soccer</a:t>
            </a:r>
            <a:r>
              <a:rPr lang="id-ID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</a:t>
            </a:r>
            <a:r>
              <a:rPr lang="id-ID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translation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144" y="-201223"/>
            <a:ext cx="4058411" cy="3043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259" y="277490"/>
            <a:ext cx="1793511" cy="2038080"/>
          </a:xfrm>
          <a:prstGeom prst="rect">
            <a:avLst/>
          </a:prstGeom>
        </p:spPr>
      </p:pic>
      <p:sp>
        <p:nvSpPr>
          <p:cNvPr id="117" name="Cloud Callout 116"/>
          <p:cNvSpPr/>
          <p:nvPr/>
        </p:nvSpPr>
        <p:spPr>
          <a:xfrm>
            <a:off x="6826569" y="-53139"/>
            <a:ext cx="3529158" cy="1784553"/>
          </a:xfrm>
          <a:prstGeom prst="cloudCallout">
            <a:avLst>
              <a:gd name="adj1" fmla="val 56262"/>
              <a:gd name="adj2" fmla="val 483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err="1" smtClean="0"/>
              <a:t>Kemana</a:t>
            </a:r>
            <a:r>
              <a:rPr lang="id-ID" sz="2800" dirty="0" smtClean="0"/>
              <a:t> bola akan berpindah ?</a:t>
            </a:r>
            <a:endParaRPr lang="en-US" sz="2800" dirty="0"/>
          </a:p>
        </p:txBody>
      </p:sp>
      <p:sp>
        <p:nvSpPr>
          <p:cNvPr id="7" name="Cloud Callout 6"/>
          <p:cNvSpPr/>
          <p:nvPr/>
        </p:nvSpPr>
        <p:spPr>
          <a:xfrm>
            <a:off x="4771660" y="2491789"/>
            <a:ext cx="4079190" cy="2775696"/>
          </a:xfrm>
          <a:prstGeom prst="cloudCallout">
            <a:avLst>
              <a:gd name="adj1" fmla="val 84985"/>
              <a:gd name="adj2" fmla="val -64912"/>
            </a:avLst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err="1" smtClean="0"/>
              <a:t>Bosen</a:t>
            </a:r>
            <a:r>
              <a:rPr lang="id-ID" sz="2800" dirty="0" smtClean="0"/>
              <a:t> </a:t>
            </a:r>
            <a:r>
              <a:rPr lang="id-ID" sz="2800" dirty="0" err="1" smtClean="0"/>
              <a:t>euy</a:t>
            </a:r>
            <a:r>
              <a:rPr lang="id-ID" sz="2800" dirty="0" smtClean="0"/>
              <a:t>, main </a:t>
            </a:r>
            <a:r>
              <a:rPr lang="id-ID" sz="2800" dirty="0" err="1" smtClean="0"/>
              <a:t>soccer</a:t>
            </a:r>
            <a:r>
              <a:rPr lang="id-ID" sz="2800" dirty="0" smtClean="0"/>
              <a:t> </a:t>
            </a:r>
            <a:r>
              <a:rPr lang="id-ID" sz="2800" dirty="0" err="1" smtClean="0"/>
              <a:t>translation</a:t>
            </a:r>
            <a:r>
              <a:rPr lang="id-ID" sz="2800" dirty="0" smtClean="0"/>
              <a:t> </a:t>
            </a:r>
            <a:r>
              <a:rPr lang="id-ID" sz="2800" dirty="0" err="1" smtClean="0"/>
              <a:t>aja</a:t>
            </a:r>
            <a:r>
              <a:rPr lang="id-ID" sz="2800" dirty="0" smtClean="0"/>
              <a:t> yuk !!!!</a:t>
            </a:r>
            <a:endParaRPr lang="en-US" sz="2800" dirty="0"/>
          </a:p>
        </p:txBody>
      </p:sp>
      <p:sp>
        <p:nvSpPr>
          <p:cNvPr id="113" name="Rectangle 112">
            <a:hlinkClick r:id="rId6" action="ppaction://hlinksldjump"/>
          </p:cNvPr>
          <p:cNvSpPr/>
          <p:nvPr/>
        </p:nvSpPr>
        <p:spPr>
          <a:xfrm>
            <a:off x="1137920" y="6165424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Rectangle 113">
            <a:hlinkClick r:id="rId8" action="ppaction://hlinksldjump"/>
          </p:cNvPr>
          <p:cNvSpPr/>
          <p:nvPr/>
        </p:nvSpPr>
        <p:spPr>
          <a:xfrm>
            <a:off x="10075910" y="6071924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40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cover/>
      </p:transition>
    </mc:Choice>
    <mc:Fallback xmlns="">
      <p:transition advClick="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44 -0.01736 L -0.01744 -0.11921 C -0.01744 -0.16435 -0.0457 -0.21968 -0.06848 -0.21968 L -0.11914 -0.21968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347 L 0.12044 0.00347 C 0.17435 0.00347 0.24101 0.06504 0.24101 0.11528 L 0.24101 0.22731 " pathEditMode="relative" rAng="0" ptsTypes="AAAA">
                                      <p:cBhvr>
                                        <p:cTn id="91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4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2709 -4.81481E-6 C 0.03919 -4.81481E-6 0.0543 -0.05879 0.0543 -0.10648 L 0.0543 -0.21296 " pathEditMode="relative" rAng="0" ptsTypes="AAAA">
                                      <p:cBhvr>
                                        <p:cTn id="13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10648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0.05677 3.7037E-7 C 0.08203 3.7037E-7 0.11367 0.06296 0.11367 0.11458 L 0.11367 0.22963 " pathEditMode="relative" rAng="0" ptsTypes="AAAA">
                                      <p:cBhvr>
                                        <p:cTn id="170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6" presetClass="emph" presetSubtype="0" repeatCount="indefinit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77" dur="2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allAtOnce"/>
      <p:bldP spid="100" grpId="0" animBg="1"/>
      <p:bldP spid="100" grpId="1" animBg="1"/>
      <p:bldP spid="94" grpId="0" animBg="1"/>
      <p:bldP spid="94" grpId="1" animBg="1"/>
      <p:bldP spid="92" grpId="0" animBg="1"/>
      <p:bldP spid="92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9" grpId="0" animBg="1"/>
      <p:bldP spid="99" grpId="1" animBg="1"/>
      <p:bldP spid="101" grpId="0" animBg="1"/>
      <p:bldP spid="101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8" grpId="2" animBg="1"/>
      <p:bldP spid="110" grpId="0" animBg="1"/>
      <p:bldP spid="110" grpId="1" animBg="1"/>
      <p:bldP spid="110" grpId="2" animBg="1"/>
      <p:bldP spid="112" grpId="0" animBg="1"/>
      <p:bldP spid="112" grpId="1" animBg="1"/>
      <p:bldP spid="115" grpId="0" animBg="1"/>
      <p:bldP spid="115" grpId="1" animBg="1"/>
      <p:bldP spid="116" grpId="0" animBg="1"/>
      <p:bldP spid="116" grpId="1" animBg="1"/>
      <p:bldP spid="118" grpId="0" animBg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121" grpId="0" animBg="1"/>
      <p:bldP spid="121" grpId="1" animBg="1"/>
      <p:bldP spid="122" grpId="0" animBg="1"/>
      <p:bldP spid="122" grpId="1" animBg="1"/>
      <p:bldP spid="123" grpId="0" build="allAtOnce"/>
      <p:bldP spid="117" grpId="0" animBg="1"/>
      <p:bldP spid="117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2104247" y="359602"/>
            <a:ext cx="5681600" cy="3628104"/>
          </a:xfrm>
          <a:prstGeom prst="cloudCallout">
            <a:avLst>
              <a:gd name="adj1" fmla="val -43950"/>
              <a:gd name="adj2" fmla="val 55135"/>
            </a:avLst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dirty="0" smtClean="0"/>
              <a:t>Pernahkah kalian melihat permainan catur ?  Bagaimana cara permainannya ?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812"/>
            <a:ext cx="3315448" cy="3941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73" y="1419916"/>
            <a:ext cx="3203842" cy="2132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41" y="3551927"/>
            <a:ext cx="3799853" cy="2849890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914176" y="6038960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sldjump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hlinkClick r:id="rId9" action="ppaction://hlinksldjump"/>
          </p:cNvPr>
          <p:cNvSpPr/>
          <p:nvPr/>
        </p:nvSpPr>
        <p:spPr>
          <a:xfrm>
            <a:off x="9852166" y="5945460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331263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 flipH="1">
            <a:off x="8949215" y="3591853"/>
            <a:ext cx="2522881" cy="743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5883141" y="3635498"/>
            <a:ext cx="1996687" cy="7002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3195646" y="3619562"/>
            <a:ext cx="2013446" cy="77974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flipH="1">
            <a:off x="4906232" y="2072390"/>
            <a:ext cx="2787422" cy="7315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841921" y="1072359"/>
            <a:ext cx="2997955" cy="67193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Materi </a:t>
            </a:r>
            <a:r>
              <a:rPr lang="id-ID" sz="2800" dirty="0" err="1" smtClean="0"/>
              <a:t>prasyarat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943375" y="1412136"/>
            <a:ext cx="100584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 flipH="1">
            <a:off x="4940007" y="982980"/>
            <a:ext cx="2787422" cy="7315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flipH="1">
            <a:off x="5092407" y="1042566"/>
            <a:ext cx="2787422" cy="7315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SISTEM KOORDINAT</a:t>
            </a:r>
            <a:r>
              <a:rPr lang="en-US" dirty="0" smtClean="0"/>
              <a:t> &amp; MATRIKS</a:t>
            </a:r>
            <a:endParaRPr lang="en-US" dirty="0"/>
          </a:p>
        </p:txBody>
      </p:sp>
      <p:sp>
        <p:nvSpPr>
          <p:cNvPr id="9" name="Rounded Rectangle 8">
            <a:hlinkClick r:id="rId4" action="ppaction://hlinksldjump"/>
          </p:cNvPr>
          <p:cNvSpPr/>
          <p:nvPr/>
        </p:nvSpPr>
        <p:spPr>
          <a:xfrm flipH="1">
            <a:off x="4998152" y="2172456"/>
            <a:ext cx="2787422" cy="7315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TRANSFORMASI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 flipH="1">
            <a:off x="3232517" y="3735563"/>
            <a:ext cx="2032929" cy="7315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REFLEKSI</a:t>
            </a:r>
          </a:p>
          <a:p>
            <a:pPr algn="ctr"/>
            <a:r>
              <a:rPr lang="id-ID" dirty="0" smtClean="0"/>
              <a:t> (PENCERMINAN)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 flipH="1">
            <a:off x="5978559" y="3735564"/>
            <a:ext cx="2012925" cy="6847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ROTASI</a:t>
            </a:r>
          </a:p>
          <a:p>
            <a:pPr algn="ctr"/>
            <a:r>
              <a:rPr lang="id-ID" dirty="0" smtClean="0"/>
              <a:t> (PERPUTARAN)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 flipH="1">
            <a:off x="9121140" y="3712157"/>
            <a:ext cx="2492505" cy="6235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DILATASI</a:t>
            </a:r>
          </a:p>
          <a:p>
            <a:pPr algn="ctr"/>
            <a:r>
              <a:rPr lang="id-ID" dirty="0" smtClean="0"/>
              <a:t> (PERUBAHAN UKURAN)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flipH="1">
            <a:off x="622207" y="3591853"/>
            <a:ext cx="1769884" cy="7963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 flipH="1">
            <a:off x="771194" y="3712157"/>
            <a:ext cx="1750401" cy="7315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TRANSLASI </a:t>
            </a:r>
          </a:p>
          <a:p>
            <a:pPr algn="ctr"/>
            <a:r>
              <a:rPr lang="id-ID" dirty="0" smtClean="0"/>
              <a:t>(PERGESERAN)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6299943" y="1714500"/>
            <a:ext cx="33775" cy="4579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299943" y="2861813"/>
            <a:ext cx="1" cy="33197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648585" y="3145044"/>
            <a:ext cx="33775" cy="4579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85086" y="3180343"/>
            <a:ext cx="33775" cy="4579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965954" y="3128910"/>
            <a:ext cx="33775" cy="4579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0307124" y="3133897"/>
            <a:ext cx="33775" cy="4579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5807" y="3158491"/>
            <a:ext cx="8624764" cy="3529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hlinkClick r:id="rId5" action="ppaction://hlinksldjump"/>
          </p:cNvPr>
          <p:cNvSpPr/>
          <p:nvPr/>
        </p:nvSpPr>
        <p:spPr>
          <a:xfrm>
            <a:off x="1137920" y="5922224"/>
            <a:ext cx="2057726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3799998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1" animBg="1"/>
      <p:bldP spid="13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1973" y="4135949"/>
            <a:ext cx="1103556" cy="2538180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6091518" y="876842"/>
            <a:ext cx="4719918" cy="2326342"/>
          </a:xfrm>
          <a:prstGeom prst="cloudCallout">
            <a:avLst>
              <a:gd name="adj1" fmla="val 52382"/>
              <a:gd name="adj2" fmla="val 5430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dirty="0" smtClean="0"/>
              <a:t>Apa itu transformasi 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477" y="3308537"/>
            <a:ext cx="3276600" cy="33337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44645" y="1755570"/>
            <a:ext cx="87540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s-ES" sz="2800" dirty="0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id-ID" sz="2800" dirty="0" err="1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ransformasi</a:t>
            </a:r>
            <a:r>
              <a:rPr lang="id-ID" sz="2800" dirty="0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d-ID" sz="2800" dirty="0" smtClean="0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dapat </a:t>
            </a:r>
            <a:r>
              <a:rPr lang="id-ID" sz="2800" dirty="0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diartikan perubahan letak </a:t>
            </a:r>
            <a:r>
              <a:rPr lang="id-ID" sz="2800" dirty="0" smtClean="0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atau </a:t>
            </a:r>
            <a:r>
              <a:rPr lang="id-ID" sz="2800" dirty="0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bentuk </a:t>
            </a:r>
            <a:r>
              <a:rPr lang="id-ID" sz="2800" dirty="0" smtClean="0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dari </a:t>
            </a:r>
            <a:r>
              <a:rPr lang="id-ID" sz="2800" dirty="0" err="1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suatu</a:t>
            </a:r>
            <a:r>
              <a:rPr lang="id-ID" sz="2800" dirty="0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bangun geometri menjadi bangun geometri yang lain. Dengan kata lain </a:t>
            </a:r>
            <a:r>
              <a:rPr lang="id-ID" sz="2800" dirty="0" err="1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suatu</a:t>
            </a:r>
            <a:r>
              <a:rPr lang="id-ID" sz="2800" dirty="0">
                <a:ln w="0"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bangun geometri dapat diubah letak dan bentuknya.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2770095" y="1211215"/>
            <a:ext cx="4128247" cy="207659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 smtClean="0"/>
              <a:t>Pernah, ada Transportasi, Transmigrasi, Transplantasi, Transisi dll.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395" y="4202995"/>
            <a:ext cx="1282180" cy="2404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7679" y="3712153"/>
            <a:ext cx="1317503" cy="2961976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5359803" y="795971"/>
            <a:ext cx="5573805" cy="2803712"/>
          </a:xfrm>
          <a:prstGeom prst="cloudCallout">
            <a:avLst>
              <a:gd name="adj1" fmla="val 46236"/>
              <a:gd name="adj2" fmla="val 4043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Pernahkah kalian mendengar istilah yang menggunakan kata </a:t>
            </a:r>
            <a:r>
              <a:rPr lang="id-ID" sz="2800" dirty="0" err="1" smtClean="0"/>
              <a:t>Trans</a:t>
            </a:r>
            <a:r>
              <a:rPr lang="id-ID" sz="2800" dirty="0" smtClean="0"/>
              <a:t> di awalnya ?</a:t>
            </a:r>
            <a:endParaRPr lang="en-US" sz="2800" dirty="0"/>
          </a:p>
        </p:txBody>
      </p:sp>
      <p:sp>
        <p:nvSpPr>
          <p:cNvPr id="11" name="Cloud Callout 10"/>
          <p:cNvSpPr/>
          <p:nvPr/>
        </p:nvSpPr>
        <p:spPr>
          <a:xfrm>
            <a:off x="5359802" y="795971"/>
            <a:ext cx="5573805" cy="2803712"/>
          </a:xfrm>
          <a:prstGeom prst="cloudCallout">
            <a:avLst>
              <a:gd name="adj1" fmla="val 46236"/>
              <a:gd name="adj2" fmla="val 4043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Jadi apa arti </a:t>
            </a:r>
            <a:r>
              <a:rPr lang="id-ID" sz="2800" dirty="0" err="1" smtClean="0"/>
              <a:t>trans</a:t>
            </a:r>
            <a:r>
              <a:rPr lang="id-ID" sz="2800" dirty="0" smtClean="0"/>
              <a:t> dari kata-kata tersebut ?</a:t>
            </a:r>
            <a:endParaRPr lang="en-US" sz="2800" dirty="0"/>
          </a:p>
        </p:txBody>
      </p:sp>
      <p:sp>
        <p:nvSpPr>
          <p:cNvPr id="12" name="Rectangular Callout 11"/>
          <p:cNvSpPr/>
          <p:nvPr/>
        </p:nvSpPr>
        <p:spPr>
          <a:xfrm>
            <a:off x="2770094" y="1225815"/>
            <a:ext cx="4128247" cy="207659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 smtClean="0"/>
              <a:t>perpindahan</a:t>
            </a:r>
            <a:endParaRPr lang="en-US" sz="2400" dirty="0"/>
          </a:p>
        </p:txBody>
      </p:sp>
      <p:sp>
        <p:nvSpPr>
          <p:cNvPr id="13" name="Cloud Callout 12"/>
          <p:cNvSpPr/>
          <p:nvPr/>
        </p:nvSpPr>
        <p:spPr>
          <a:xfrm>
            <a:off x="5359802" y="722779"/>
            <a:ext cx="5573805" cy="2803712"/>
          </a:xfrm>
          <a:prstGeom prst="cloudCallout">
            <a:avLst>
              <a:gd name="adj1" fmla="val 46236"/>
              <a:gd name="adj2" fmla="val 4043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Benar, sekarang kita akan belajar tentang transformasi.</a:t>
            </a:r>
            <a:endParaRPr lang="en-US" sz="2800" dirty="0"/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1137920" y="5922224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action="ppaction://hlinksldjump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10075910" y="5828724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sldjump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558800" y="212245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738964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" grpId="0"/>
      <p:bldP spid="2" grpId="1"/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1965" y="2743200"/>
            <a:ext cx="267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dirty="0" smtClean="0"/>
              <a:t>TRANSLASI</a:t>
            </a:r>
            <a:endParaRPr lang="en-US" sz="4400" dirty="0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10075910" y="5692532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9907297" y="446079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Beranda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5476790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82" y="3415515"/>
            <a:ext cx="4116532" cy="2991347"/>
          </a:xfrm>
          <a:prstGeom prst="rect">
            <a:avLst/>
          </a:prstGeom>
        </p:spPr>
      </p:pic>
      <p:sp>
        <p:nvSpPr>
          <p:cNvPr id="5" name="Round Single Corner Rectangle 4"/>
          <p:cNvSpPr/>
          <p:nvPr/>
        </p:nvSpPr>
        <p:spPr>
          <a:xfrm>
            <a:off x="1681539" y="60138"/>
            <a:ext cx="8967019" cy="2537158"/>
          </a:xfrm>
          <a:prstGeom prst="round1Rect">
            <a:avLst/>
          </a:prstGeom>
          <a:solidFill>
            <a:srgbClr val="B2B2B2">
              <a:alpha val="6902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3600" dirty="0" smtClean="0">
                <a:solidFill>
                  <a:schemeClr val="tx1"/>
                </a:solidFill>
              </a:rPr>
              <a:t>		Translasi </a:t>
            </a:r>
            <a:r>
              <a:rPr lang="id-ID" sz="3600" dirty="0">
                <a:solidFill>
                  <a:schemeClr val="tx1"/>
                </a:solidFill>
              </a:rPr>
              <a:t>(pergeseran) merupakan transformasi yang memindahkan setiap titik pada bidang dengan arah dan jarak tertentu.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70" y="3505346"/>
            <a:ext cx="2801923" cy="3075674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1815353" y="126032"/>
            <a:ext cx="4924660" cy="3075709"/>
          </a:xfrm>
          <a:prstGeom prst="cloudCallout">
            <a:avLst>
              <a:gd name="adj1" fmla="val -49601"/>
              <a:gd name="adj2" fmla="val 99728"/>
            </a:avLst>
          </a:prstGeom>
          <a:ln>
            <a:solidFill>
              <a:schemeClr val="tx2">
                <a:lumMod val="7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 smtClean="0"/>
              <a:t>Apa yang terjadi pada pion di permainan catur, bola pada permainan </a:t>
            </a:r>
            <a:r>
              <a:rPr lang="id-ID" sz="2400" dirty="0" err="1" smtClean="0"/>
              <a:t>soccer</a:t>
            </a:r>
            <a:r>
              <a:rPr lang="id-ID" sz="2400" dirty="0" smtClean="0"/>
              <a:t>, dan cicak pada gambar di samping ?</a:t>
            </a:r>
            <a:endParaRPr lang="en-US" sz="2400" dirty="0"/>
          </a:p>
        </p:txBody>
      </p:sp>
      <p:sp>
        <p:nvSpPr>
          <p:cNvPr id="4" name="Oval Callout 3"/>
          <p:cNvSpPr/>
          <p:nvPr/>
        </p:nvSpPr>
        <p:spPr>
          <a:xfrm>
            <a:off x="3227293" y="3201741"/>
            <a:ext cx="3229897" cy="1554691"/>
          </a:xfrm>
          <a:prstGeom prst="wedgeEllipseCallout">
            <a:avLst>
              <a:gd name="adj1" fmla="val -88211"/>
              <a:gd name="adj2" fmla="val 70061"/>
            </a:avLst>
          </a:prstGeom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 smtClean="0"/>
              <a:t>Itulah yang disebut translasi, jadi apa itu translasi ?</a:t>
            </a:r>
            <a:endParaRPr lang="en-US" sz="2000" dirty="0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1137920" y="6107056"/>
            <a:ext cx="1463040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BACK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hlinkClick r:id="rId8" action="ppaction://hlinksldjump"/>
          </p:cNvPr>
          <p:cNvSpPr/>
          <p:nvPr/>
        </p:nvSpPr>
        <p:spPr>
          <a:xfrm>
            <a:off x="10075910" y="6013556"/>
            <a:ext cx="1383273" cy="690880"/>
          </a:xfrm>
          <a:prstGeom prst="rect">
            <a:avLst/>
          </a:prstGeom>
          <a:solidFill>
            <a:schemeClr val="bg2">
              <a:lumMod val="20000"/>
              <a:lumOff val="80000"/>
              <a:alpha val="25882"/>
            </a:schemeClr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0120974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  <p:bldP spid="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MPII-trabsformasi"/>
  <p:tag name="ISPRING_FIRST_PUBLISH" val="1"/>
  <p:tag name="ISPRING_UUID" val="{E3B6AAC7-C76E-4799-A038-61657B28BD0F}"/>
  <p:tag name="ISPRING_RESOURCE_FOLDER" val="D:\SEKOLAH BT\2025-2026\MM\MPII-trabsformasi \"/>
  <p:tag name="ISPRING_PRESENTATION_PATH" val="D:\SEKOLAH BT\2025-2026\MM\MPII-trabsformasi .pptx"/>
  <p:tag name="ISPRING_PROJECT_VERSION" val="9.3"/>
  <p:tag name="ISPRING_PROJECT_FOLDER_UPDATED" val="1"/>
  <p:tag name="ISPRING_SCREEN_RECS_UPDATED" val="D:\SEKOLAH BT\2025-2026\MM\MPII-trabsformasi \"/>
  <p:tag name="ISPRING-SUITE_ISPRING_PLAYERS_CUSTOMIZATION_2" val="{&quot;none&quot;:{&quot;skinSettings&quot;:{&quot;borderRadius&quot;:10,&quot;colors&quot;:{&quot;asideBackground&quot;:{&quot;color&quot;:&quot;#FFFFFF&quot;,&quot;opacity&quot;:1,&quot;type&quot;:&quot;SOLID&quot;},&quot;pageBackground&quot;:{&quot;color&quot;:&quot;#DCDEE0&quot;,&quot;opacity&quot;:1,&quot;type&quot;:&quot;SOLID&quot;},&quot;playerText&quot;:{&quot;color&quot;:&quot;#34383D&quot;,&quot;opacity&quot;:1,&quot;type&quot;:&quot;SOLID&quot;},&quot;primaryButtonBackground&quot;:{&quot;color&quot;:&quot;#5F8BD9&quot;,&quot;opacity&quot;:1,&quot;type&quot;:&quot;SOLID&quot;},&quot;primaryButtonBackgroundHover&quot;:{&quot;color&quot;:&quot;#5077BB&quot;,&quot;opacity&quot;:1,&quot;type&quot;:&quot;SOLID&quot;},&quot;primaryButtonBorder&quot;:{&quot;color&quot;:&quot;#5F8BD9&quot;,&quot;opacity&quot;:1,&quot;type&quot;:&quot;SOLID&quot;},&quot;primaryButtonBorderHover&quot;:{&quot;color&quot;:&quot;#5077BB&quot;,&quot;opacity&quot;:1,&quot;type&quot;:&quot;SOLID&quot;},&quot;primaryButtonText&quot;:{&quot;color&quot;:&quot;#FFFFFF&quot;,&quot;opacity&quot;:1,&quot;type&quot;:&quot;SOLID&quot;},&quot;primaryButtonTextHover&quot;:{&quot;color&quot;:&quot;#FFFFFF&quot;,&quot;opacity&quot;:1,&quot;type&quot;:&quot;SOLID&quot;}},&quot;enablePlaybackRateControl&quot;:true,&quot;fontFamily&quot;:&quot;Arial&quot;,&quot;version&quot;:&quot;1.1&quot;},&quot;skinMessages&quot;:{&quot;PB_ACCESSIBLE_ARIA_LABEL_BACK_TO_BEGIN&quot;:&quot;Go to the beginning of the slide&quot;,&quot;PB_ACCESSIBLE_ARIA_LABEL_BOTTOM_PANEL&quot;:&quot;Bottom Bar&quot;,&quot;PB_ACCESSIBLE_ARIA_LABEL_NAVIGATION_BUTTONS&quot;:&quot;Navigation buttons&quot;,&quot;PB_ACCESSIBLE_ARIA_LABEL_SETTINGS&quot;:&quot;Accessibility Settings&quot;,&quot;PB_ACCESSIBLE_ARIA_LABEL_SLIDE&quot;:&quot;Slide&quot;,&quot;PB_ACCESSIBLE_ARIA_LABEL_TOP_PANEL&quot;:&quot;Top Bar&quot;,&quot;PB_ACCESSIBLE_AUDIO_NARRATION_LABEL&quot;:&quot;Audio narration&quot;,&quot;PB_ACCESSIBLE_NAVIGATION_NEXT_BUTTON&quot;:&quot;Next&quot;,&quot;PB_ACCESSIBLE_NAVIGATION_PREV_BUTTON&quot;:&quot;Previous&quot;,&quot;PB_ACCESSIBLE_PLAYER_SCENARIO_NOT_SUPPORTED&quot;:&quot;The role-play is not supported in the accessibility mode&quot;,&quot;PB_ACCESSIBLE_SKIN_ENABLE_ACCESSIBILITY_MODE&quot;:&quot;Turn on accessibility mode&quot;,&quot;PB_ACCESSIBLE_SKIN_ENABLE_NORMAL_MODE&quot;:&quot;Turn off accessibility mode&quot;,&quot;PB_ACCESSIBLE_VIDEO_NARRATION_LABEL&quot;:&quot;Video narration&quot;,&quot;PB_ACCESSIBLE_WATERMARK_SKIN_CREATED_WITH&quot;:&quot;Created with iSpring evaluation version&quot;,&quot;PB_BACK_TO_APP_BUTTON_LABEL&quot;:&quot;Go back&quot;,&quot;PB_CONTROL_PANEL_NEXT&quot;:&quot;Next&quot;,&quot;PB_CONTROL_PANEL_PREV&quot;:&quot;&quot;,&quot;PB_CURRENT_SLIDE_IS_NOT_COMPLETED&quot;:&quot;Complete the slide to go to the next one.&quot;,&quot;PB_DOMAIN_RESTRICTION&quot;:&quot;Sorry, the content author has prohibited sharing the presentation on this domain.&quot;,&quot;PB_ENTER_PASSWORD&quot;:&quot;Enter the password to view this presentation.&quot;,&quot;PB_INCORRECT_PASSWORD&quot;:&quot;Incorrect password.&quot;,&quot;PB_INTERACTION_SLIDE_WINDOW_TEXT&quot;:&quot;To advance to the next slide, complete this interaction.&quot;,&quot;PB_MESSAGE_BOX_NO&quot;:&quot;No&quot;,&quot;PB_MESSAGE_BOX_OK&quot;:&quot;OK&quot;,&quot;PB_MESSAGE_BOX_YES&quot;:&quot;Yes&quot;,&quot;PB_NAVIGATION_IS_RESTRICTED&quot;:&quot;You can only view slides in order.&quot;,&quot;PB_NAVIGATION_IS_SEQUENTIAL&quot;:&quot;You can only view slides in order.&quot;,&quot;PB_PLAYBACK_RATE_MENU_CAPTION&quot;:&quot;Speed&quot;,&quot;PB_PRECEDING_QUIZ_FAILED_WINDOW_TEXT&quot;:&quot;You haven't passed the quiz on slide %SLIDE_INDEX% and can't advance to the next slide.&quot;,&quot;PB_PRECEDING_QUIZ_NOT_COMPLETED_WINDOW_TEXT&quot;:&quot;To advance to this slide, complete the quiz on slide %SLIDE_INDEX%.&quot;,&quot;PB_PRECEDING_QUIZ_NOT_PASSED_WINDOW_TEXT&quot;:&quot;To advance to this slide, you need to pass the quiz on slide %SLIDE_INDEX%.&quot;,&quot;PB_PRECEDING_SCENARIO_FAILED_WINDOW_TEXT&quot;:&quot;You haven't passed the role-play on slide %SLIDE_INDEX% and can't advance to the next slide.&quot;,&quot;PB_PRECEDING_SCENARIO_NOT_COMPLETED_WINDOW_TEXT&quot;:&quot;To advance to this slide, complete the role-play on slide %SLIDE_INDEX%.&quot;,&quot;PB_PRECEDING_SCENARIO_NOT_PASSED_WINDOW_TEXT&quot;:&quot;To advance to this slide, you need to pass the role-play on slide %SLIDE_INDEX%.&quot;,&quot;PB_QUIZ_SLIDE_WINDOW_TEXT&quot;:&quot;To advance to the next slide, complete this quiz.&quot;,&quot;PB_RESTRICTION_MESSAGE_BOX_TITLE&quot;:&quot;Navigation is limited&quot;,&quot;PB_RESUME_PRESENTATION_WINDOW_TEXT&quot;:&quot;Do you want to resume where you left off?&quot;,&quot;PB_RESUME_PRESENTATION_WINDOW_TITLE&quot;:&quot;Resume Presentation&quot;,&quot;PB_SCENARIO_SLIDE_WINDOW_TEXT&quot;:&quot;To advance to the next slide, complete this role-play.&quot;,&quot;PB_SUBTITLES_MENU_CAPTION&quot;:&quot;Subtitles&quot;,&quot;PB_SUBTITLES_OFF&quot;:&quot;Off&quot;,&quot;PB_TIME_RESTRICTION&quot;:&quot;Sorry, the content author has prohibited viewing the presentation at this time.&quot;},&quot;playbackAndNavigationSettings&quot;:{&quot;autoStart&quot;:true,&quot;saveAnimationStates&quot;:true,&quot;loopPresentation&quot;:false,&quot;autoPlayAnimations&quot;:false,&quot;autoPlayAnimationsTime&quot;:1,&quot;navigationType&quot;:&quot;FREE&quot;,&quot;resumeMode&quot;:&quot;PROMPT&quot;,&quot;enableKeyboardNavigation&quot;:true},&quot;keyboardSettings&quot;:&quot;&quot;,&quot;skinVersion&quot;:3,&quot;skinCompatibleVersion&quot;:0,&quot;publishSettings&quot;:{&quot;backgroundColor&quot;:&quot;#DCDEE0&quot;,&quot;playerDimensions&quot;:{&quot;height&quot;:0,&quot;width&quot;:0},&quot;playerModule&quot;:&quot;NoneHtml&quot;,&quot;presentationContent&quot;:{&quot;resources&quot;:{&quot;attachments&quot;:false,&quot;fonts&quot;:[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&quot;,&quot;fontFamily&quot;:&quot;Arial&quot;,&quot;isBold&quot;:fals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&quot;,&quot;fontFamily&quot;:&quot;Arial&quot;,&quot;isBold&quot;:tru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i&quot;,&quot;fontFamily&quot;:&quot;Arial&quot;,&quot;isBold&quot;:fals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i&quot;,&quot;fontFamily&quot;:&quot;Arial&quot;,&quot;isBold&quot;:tru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&quot;,&quot;fontFamily&quot;:&quot;Arial&quot;,&quot;isBold&quot;:false,&quot;isItalic&quot;:false,&quot;isSemibold&quot;:tru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i&quot;,&quot;fontFamily&quot;:&quot;Arial&quot;,&quot;isBold&quot;:false,&quot;isItalic&quot;:true,&quot;isSemibold&quot;:true,&quot;substituteFontFamily&quot;:&quot;Arial&quot;}],&quot;interactivity&quot;:{&quot;fullSupport&quot;:true}}}},&quot;ceipData&quot;:{&quot;playerMessages&quot;:&quot;builtin.en&quot;,&quot;playerNavigationAcceleration&quot;:true,&quot;playerNavigationAutoStart&quot;:true,&quot;playerNavigationEnableKeyboardNavigation&quot;:true,&quot;playerNavigationOnRestart&quot;:&quot;prompt&quot;,&quot;playerNavigationSaveAnimationStates&quot;:true,&quot;playerNavigationType&quot;:&quot;free&quot;,&quot;playerTheme&quot;:&quot;builtin.lightBlue&quot;,&quot;playerThemeBorderRadius&quot;:10,&quot;playerThemeColorScheme&quot;:&quot;builtin.lightBlue&quot;,&quot;playerThemeFont&quot;:&quot;Arial&quot;}}}"/>
  <p:tag name="ISPRING-SUITE_ISPRING_CURRENT_PLAYER_ID" val="none"/>
  <p:tag name="ISPRING_PRESENTATION_COURSE_TITLE" val="MPII-trabsformasi"/>
  <p:tag name="ISPRING_LMS_API_VERSION" val="SCORM 2004 (4th edition)"/>
  <p:tag name="ISPRING_ULTRA_SCORM_COURSE_ID" val="CD82CC94-515A-4D2E-9681-98819BE0298A"/>
  <p:tag name="ISPRING_CMI5_LAUNCH_METHOD" val="any window"/>
  <p:tag name="ISPRINGCLOUDFOLDERID" val="1"/>
  <p:tag name="ISPRINGONLINEFOLDERID" val="1"/>
  <p:tag name="ISPRING_OUTPUT_FOLDER" val="[[&quot;\uFFFD\&quot;e\uFFFD{0BBC6B7B-2C9D-4369-B6FE-C74C487DDCDB}&quot;,&quot;D:\\SEKOLAH BT\\2025-2026\\MM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ORIGINAL_SIZ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,&quot;uploadSources&quot;:true}}"/>
  <p:tag name="ISPRING_SCORM_RATE_SLIDES" val="0"/>
  <p:tag name="ISPRING_SCORM_PASSING_SCORE" val="50.000000"/>
  <p:tag name="FLASHSPRING_ZOOM_TAG" val="58"/>
  <p:tag name="ISPRING_PRESENTATION_INFO_2" val="&lt;?xml version=&quot;1.0&quot; encoding=&quot;UTF-8&quot; standalone=&quot;no&quot; ?&gt;&#10;&lt;presentation2&gt;&#10;&#10;  &lt;slides&gt;&#10;    &lt;slide id=&quot;{29C31C82-3CDF-47D9-A146-241A8CD04AC5}&quot; pptId=&quot;269&quot;/&gt;&#10;    &lt;slide id=&quot;{C3533165-CD96-42BD-9DC2-3F64DA10C83C}&quot; pptId=&quot;256&quot;/&gt;&#10;    &lt;slide id=&quot;{9C16B662-7975-416E-AF0D-98175F99253C}&quot; pptId=&quot;257&quot;/&gt;&#10;    &lt;slide id=&quot;{20F56021-AE16-4390-9384-B44A035E9566}&quot; pptId=&quot;259&quot;/&gt;&#10;    &lt;slide id=&quot;{B132B855-C4CE-4F2A-8638-FC3B4E31AB77}&quot; pptId=&quot;262&quot;/&gt;&#10;    &lt;slide id=&quot;{C9570879-AAFA-4B1C-B4F6-ED5ED16452D8}&quot; pptId=&quot;264&quot;/&gt;&#10;    &lt;slide id=&quot;{261F8592-BCAB-43BB-9CE0-0146DD002F68}&quot; pptId=&quot;290&quot;/&gt;&#10;    &lt;slide id=&quot;{A8533B35-9ECB-4FF0-892B-BADAEE92F64D}&quot; pptId=&quot;315&quot;/&gt;&#10;    &lt;slide id=&quot;{3A1A10F8-4F9D-4662-BF2D-758A5C429A80}&quot; pptId=&quot;265&quot;/&gt;&#10;    &lt;slide id=&quot;{D58C26C8-321B-4CF8-A61C-951186A749E4}&quot; pptId=&quot;268&quot;/&gt;&#10;    &lt;slide id=&quot;{562BCC4D-E8A0-4B76-B21F-511F3193A850}&quot; pptId=&quot;263&quot;/&gt;&#10;    &lt;slide id=&quot;{94429478-C64B-408E-B718-5712D34FFABD}&quot; pptId=&quot;314&quot;/&gt;&#10;    &lt;slide id=&quot;{481D4FB1-ED5E-4810-9A19-852081CD6F44}&quot; pptId=&quot;270&quot;/&gt;&#10;    &lt;slide id=&quot;{A44CD5E2-9103-451E-9219-3F41D7649025}&quot; pptId=&quot;289&quot;/&gt;&#10;    &lt;slide id=&quot;{AD062C06-6D56-4D7D-B583-502F3C8DBE2E}&quot; pptId=&quot;272&quot;/&gt;&#10;    &lt;slide id=&quot;{C26B5F08-223E-4FB4-8F42-1AEB0A885153}&quot; pptId=&quot;273&quot;/&gt;&#10;    &lt;slide id=&quot;{2448C5F8-BA08-4D2D-89B1-E3C14458A506}&quot; pptId=&quot;274&quot;/&gt;&#10;    &lt;slide id=&quot;{6444E5A3-283E-4542-B373-5619C9EDC4C3}&quot; pptId=&quot;275&quot;/&gt;&#10;    &lt;slide id=&quot;{0156ABE2-4932-4CC3-A2C8-A49A8B64F85D}&quot; pptId=&quot;276&quot;/&gt;&#10;    &lt;slide id=&quot;{44669BB3-AFE6-4B7A-A727-B835CFEC1CBD}&quot; pptId=&quot;277&quot;/&gt;&#10;    &lt;slide id=&quot;{0AC2C016-BAE2-48D0-91FB-4B597DC85232}&quot; pptId=&quot;288&quot;/&gt;&#10;    &lt;slide id=&quot;{972286A0-D07F-47B0-8B5D-52B2FAF802A6}&quot; pptId=&quot;316&quot;/&gt;&#10;    &lt;slide id=&quot;{F9F42659-DDBA-491B-88FD-0EE539D51547}&quot; pptId=&quot;317&quot;/&gt;&#10;  &lt;/slides&gt;&#10;&#10;  &lt;narration&gt;&#10;    &lt;audioTracks&gt;&#10;      &lt;audioTrack muted=&quot;false&quot; name=&quot;Audio 1&quot; resource=&quot;264607e8&quot; slideId=&quot;{29C31C82-3CDF-47D9-A146-241A8CD04AC5}&quot; startTime=&quot;0&quot; volume=&quot;1&quot;&gt;&#10;        &lt;audio channels=&quot;1&quot; format=&quot;s16&quot; sampleRate=&quot;44100&quot;/&gt;&#10;      &lt;/audioTrack&gt;&#10;      &lt;audioTrack muted=&quot;false&quot; name=&quot;Audio 2&quot; resource=&quot;fbb4adda&quot; slideId=&quot;{972286A0-D07F-47B0-8B5D-52B2FAF802A6}&quot; startTime=&quot;0&quot; stepIndex=&quot;0&quot; volume=&quot;1&quot;&gt;&#10;        &lt;audio channels=&quot;1&quot; format=&quot;s16&quot; sampleRate=&quot;44100&quot;/&gt;&#10;      &lt;/audioTrack&gt;&#10;      &lt;audioTrack muted=&quot;false&quot; name=&quot;See You On The Otherside - The 126ers&quot; resource=&quot;75fca468&quot; slideId=&quot;{C3533165-CD96-42BD-9DC2-3F64DA10C83C}&quot; startTime=&quot;0&quot; stepIndex=&quot;0&quot; volume=&quot;1&quot;&gt;&#10;        &lt;audio channels=&quot;2&quot; format=&quot;fltp&quot; sampleRate=&quot;44100&quot;/&gt;&#10;      &lt;/audioTrack&gt;&#10;      &lt;audioTrack muted=&quot;false&quot; name=&quot;No.5 The Day I Met Her - KLASIK&quot; resource=&quot;138c8510&quot; slideId=&quot;{20F56021-AE16-4390-9384-B44A035E9566}&quot; startTime=&quot;0&quot; stepIndex=&quot;0&quot; volume=&quot;1&quot;&gt;&#10;        &lt;audio channels=&quot;2&quot; format=&quot;fltp&quot; sampleRate=&quot;44100&quot;/&gt;&#10;      &lt;/audioTrack&gt;&#10;    &lt;/audioTracks&gt;&#10;    &lt;videoTracks/&gt;&#10;  &lt;/narration&gt;&#10;&#10;&lt;/presentation2&gt;&#10;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17A2FE6-91DA-4F35-ACC5-FF61AB607F69}:265"/>
  <p:tag name="GENSWF_ADVANCE_TIME" val="5.000"/>
  <p:tag name="TIMING" val="|0.001|0.5"/>
  <p:tag name="ISPRING_CUSTOM_TIMING_USED" val="1"/>
  <p:tag name="ISPRING_SLIDE_ID_2" val="{3A1A10F8-4F9D-4662-BF2D-758A5C429A8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255BDB-47CF-44D9-A2DE-BE19D9F16E36}:268"/>
  <p:tag name="GENSWF_ADVANCE_TIME" val="5.000"/>
  <p:tag name="ISPRING_CUSTOM_TIMING_USED" val="1"/>
  <p:tag name="ISPRING_SLIDE_ID_2" val="{D58C26C8-321B-4CF8-A61C-951186A749E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B4E91F6-1323-41BD-9319-11CDB2956EBD}:263"/>
  <p:tag name="GENSWF_ADVANCE_TIME" val="12.021"/>
  <p:tag name="TIMING" val="|0.001|2.001|0.001|0.001|0.001|0.001|0.001|0.001|0.001|2|0.001|0.001|2|0.001|0.001|2|0.001|0.001|2|0.001|0.001|0.001|2|0.001|0.001"/>
  <p:tag name="ISPRING_CUSTOM_TIMING_USED" val="1"/>
  <p:tag name="ISPRING_SLIDE_ID_2" val="{562BCC4D-E8A0-4B76-B21F-511F3193A85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8E43855-DE2B-44BC-8229-F1A7DE847268}:314"/>
  <p:tag name="GENSWF_ADVANCE_TIME" val="5.000"/>
  <p:tag name="ISPRING_CUSTOM_TIMING_USED" val="1"/>
  <p:tag name="ISPRING_SLIDE_ID_2" val="{94429478-C64B-408E-B718-5712D34FFABD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30DF7E5-0046-4536-B127-C6BE362B62E1}:270"/>
  <p:tag name="GENSWF_ADVANCE_TIME" val="5.000"/>
  <p:tag name="TIMING" val="|0.001"/>
  <p:tag name="ISPRING_CUSTOM_TIMING_USED" val="1"/>
  <p:tag name="ISPRING_SLIDE_ID_2" val="{481D4FB1-ED5E-4810-9A19-852081CD6F4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B6CD2AC-5C83-4FF0-9213-13CEA396EB31}:289"/>
  <p:tag name="GENSWF_ADVANCE_TIME" val="5.000"/>
  <p:tag name="ISPRING_CUSTOM_TIMING_USED" val="1"/>
  <p:tag name="ISPRING_SLIDE_ID_2" val="{A44CD5E2-9103-451E-9219-3F41D764902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2132D6-5107-4909-8158-A6FC65BA990B}:272"/>
  <p:tag name="GENSWF_ADVANCE_TIME" val="5.000"/>
  <p:tag name="ISPRING_CUSTOM_TIMING_USED" val="1"/>
  <p:tag name="ISPRING_SLIDE_ID_2" val="{AD062C06-6D56-4D7D-B583-502F3C8DBE2E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3DADB68-2B8D-4706-839A-9BE6ECC329EF}:273"/>
  <p:tag name="GENSWF_ADVANCE_TIME" val="5.000"/>
  <p:tag name="ISPRING_CUSTOM_TIMING_USED" val="1"/>
  <p:tag name="ISPRING_SLIDE_ID_2" val="{C26B5F08-223E-4FB4-8F42-1AEB0A88515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4383841-43A2-4D5F-86B8-2A8FA4CE9C9E}:274"/>
  <p:tag name="GENSWF_ADVANCE_TIME" val="5.000"/>
  <p:tag name="ISPRING_CUSTOM_TIMING_USED" val="1"/>
  <p:tag name="ISPRING_SLIDE_ID_2" val="{2448C5F8-BA08-4D2D-89B1-E3C14458A50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7D581B3-355D-485A-AB04-33FF1BF82A7B}:275"/>
  <p:tag name="GENSWF_ADVANCE_TIME" val="5.000"/>
  <p:tag name="ISPRING_CUSTOM_TIMING_USED" val="1"/>
  <p:tag name="ISPRING_SLIDE_ID_2" val="{6444E5A3-283E-4542-B373-5619C9EDC4C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E0A2EEA-476B-4A79-8B35-7126CB0F7EF8}:269"/>
  <p:tag name="ISPRING_CUSTOM_TIMING_USED" val="1"/>
  <p:tag name="GENSWF_ADVANCE_TIME" val="20.492"/>
  <p:tag name="ISPRING_SLIDE_ID_2" val="{29C31C82-3CDF-47D9-A146-241A8CD04AC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D5436AB-26C9-4F62-BC2D-EDF96807F3EC}:276"/>
  <p:tag name="GENSWF_ADVANCE_TIME" val="5.000"/>
  <p:tag name="ISPRING_CUSTOM_TIMING_USED" val="1"/>
  <p:tag name="ISPRING_SLIDE_ID_2" val="{0156ABE2-4932-4CC3-A2C8-A49A8B64F85D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78466D2-2593-4496-B7BD-879EFBB33E27}:277"/>
  <p:tag name="GENSWF_ADVANCE_TIME" val="5.000"/>
  <p:tag name="ISPRING_CUSTOM_TIMING_USED" val="1"/>
  <p:tag name="ISPRING_SLIDE_ID_2" val="{44669BB3-AFE6-4B7A-A727-B835CFEC1CBD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9070DE5-9E6A-4352-A305-1AB6C9412543}:288"/>
  <p:tag name="GENSWF_ADVANCE_TIME" val="5.000"/>
  <p:tag name="ISPRING_CUSTOM_TIMING_USED" val="1"/>
  <p:tag name="ISPRING_SLIDE_ID_2" val="{0AC2C016-BAE2-48D0-91FB-4B597DC8523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2D4F428-928A-4D20-B602-E30404400F41}:316"/>
  <p:tag name="ISPRING_CUSTOM_TIMING_USED" val="1"/>
  <p:tag name="GENSWF_ADVANCE_TIME" val="25.420"/>
  <p:tag name="ISPRING_SLIDE_ID_2" val="{972286A0-D07F-47B0-8B5D-52B2FAF802A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D:\SEKOLAH BT\2025-2026\MM\MPII-trabsformasi \quiz\quiz1.quiz"/>
  <p:tag name="ISPRING_QUIZ_RELATIVE_PATH" val="MPII-trabsformasi \quiz\quiz1.quiz"/>
  <p:tag name="GENSWF_SLIDE_UID" val="{27883181-C63B-4F77-9EC1-CEC86EF7E73B}:317"/>
  <p:tag name="ISPRING_SLIDE_ID_2" val="{F9F42659-DDBA-491B-88FD-0EE539D5154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E5EB861-182D-4369-A194-F82647EA8C8E}:256"/>
  <p:tag name="ISPRING_CUSTOM_TIMING_USED" val="1"/>
  <p:tag name="ISPRING_SLIDE_ID_2" val="{C3533165-CD96-42BD-9DC2-3F64DA10C83C}"/>
  <p:tag name="GENSWF_ADVANCE_TIME" val="19.9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305E9C5-8D34-45CB-9FB1-818E4A5847A0}:257"/>
  <p:tag name="ISPRING_CUSTOM_TIMING_USED" val="1"/>
  <p:tag name="ISPRING_SLIDE_ID_2" val="{9C16B662-7975-416E-AF0D-98175F99253C}"/>
  <p:tag name="GENSWF_ADVANCE_TIME" val="0.0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D4493E7-D1D1-49B2-8D02-AD94E2A8B314}:259"/>
  <p:tag name="ISPRING_CUSTOM_TIMING_USED" val="1"/>
  <p:tag name="ISPRING_SLIDE_ID_2" val="{20F56021-AE16-4390-9384-B44A035E9566}"/>
  <p:tag name="GENSWF_ADVANCE_TIME" val="51.574"/>
  <p:tag name="TIMING" val="|33.561|0.5|0.5|2|2|0.001|2|0.5|2|0.001|0.001|0.001|0.001|0.001|0.001|2|0.001|0.001|2|0.5|2|0.001|0.001|0.001|0.0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B069273-DCA5-41BB-AEB0-460F56438456}:262"/>
  <p:tag name="GENSWF_ADVANCE_TIME" val="5.000"/>
  <p:tag name="ISPRING_CUSTOM_TIMING_USED" val="1"/>
  <p:tag name="ISPRING_SLIDE_ID_2" val="{B132B855-C4CE-4F2A-8638-FC3B4E31AB7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B6C5861-0CE6-4C67-97F2-6D75298B44F2}:264"/>
  <p:tag name="GENSWF_ADVANCE_TIME" val="5.000"/>
  <p:tag name="ISPRING_CUSTOM_TIMING_USED" val="1"/>
  <p:tag name="ISPRING_SLIDE_ID_2" val="{C9570879-AAFA-4B1C-B4F6-ED5ED16452D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2274389-9FF1-4242-BD7B-E96728231D0B}:290"/>
  <p:tag name="GENSWF_ADVANCE_TIME" val="5.000"/>
  <p:tag name="TIMING" val="|0.001|0.001|0.001|0.001|0.001|0.001|0.001|0.001|0.001|0.001|0.001|0.001|0.5|0.001"/>
  <p:tag name="ISPRING_CUSTOM_TIMING_USED" val="1"/>
  <p:tag name="ISPRING_SLIDE_ID_2" val="{261F8592-BCAB-43BB-9CE0-0146DD002F6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EE16ABD-86FC-4528-8EBF-B6B21FF7279F}:315"/>
  <p:tag name="GENSWF_ADVANCE_TIME" val="5.000"/>
  <p:tag name="ISPRING_CUSTOM_TIMING_USED" val="1"/>
  <p:tag name="ISPRING_SLIDE_ID_2" val="{A8533B35-9ECB-4FF0-892B-BADAEE92F64D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2577</TotalTime>
  <Words>433</Words>
  <Application>Microsoft Office PowerPoint</Application>
  <PresentationFormat>Custom</PresentationFormat>
  <Paragraphs>152</Paragraphs>
  <Slides>23</Slides>
  <Notes>23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MPII-trabsformasi</dc:title>
  <dc:creator>nga diono</dc:creator>
  <cp:lastModifiedBy>Personal</cp:lastModifiedBy>
  <cp:revision>163</cp:revision>
  <dcterms:created xsi:type="dcterms:W3CDTF">2014-03-13T11:10:38Z</dcterms:created>
  <dcterms:modified xsi:type="dcterms:W3CDTF">2025-04-12T05:03:07Z</dcterms:modified>
</cp:coreProperties>
</file>